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40" r:id="rId1"/>
  </p:sldMasterIdLst>
  <p:notesMasterIdLst>
    <p:notesMasterId r:id="rId19"/>
  </p:notesMasterIdLst>
  <p:sldIdLst>
    <p:sldId id="256" r:id="rId2"/>
    <p:sldId id="257" r:id="rId3"/>
    <p:sldId id="258" r:id="rId4"/>
    <p:sldId id="259" r:id="rId5"/>
    <p:sldId id="263" r:id="rId6"/>
    <p:sldId id="265" r:id="rId7"/>
    <p:sldId id="264" r:id="rId8"/>
    <p:sldId id="266" r:id="rId9"/>
    <p:sldId id="260" r:id="rId10"/>
    <p:sldId id="261" r:id="rId11"/>
    <p:sldId id="262" r:id="rId12"/>
    <p:sldId id="270" r:id="rId13"/>
    <p:sldId id="268" r:id="rId14"/>
    <p:sldId id="271" r:id="rId15"/>
    <p:sldId id="267" r:id="rId16"/>
    <p:sldId id="272" r:id="rId17"/>
    <p:sldId id="273"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88" userDrawn="1">
          <p15:clr>
            <a:srgbClr val="A4A3A4"/>
          </p15:clr>
        </p15:guide>
        <p15:guide id="3" pos="3840" userDrawn="1">
          <p15:clr>
            <a:srgbClr val="A4A3A4"/>
          </p15:clr>
        </p15:guide>
        <p15:guide id="4" orient="horz"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D2198BD-08B5-4B8E-A265-E3D1E820D24E}" v="12" dt="2022-06-25T03:09:16.19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104" d="100"/>
          <a:sy n="104" d="100"/>
        </p:scale>
        <p:origin x="138" y="252"/>
      </p:cViewPr>
      <p:guideLst>
        <p:guide pos="3888"/>
        <p:guide pos="3840"/>
        <p:guide orient="horz" pos="216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sh Moya" userId="86d0da929b62c87e" providerId="LiveId" clId="{6D2198BD-08B5-4B8E-A265-E3D1E820D24E}"/>
    <pc:docChg chg="undo custSel addSld modSld">
      <pc:chgData name="Josh Moya" userId="86d0da929b62c87e" providerId="LiveId" clId="{6D2198BD-08B5-4B8E-A265-E3D1E820D24E}" dt="2022-06-25T03:08:16.872" v="43"/>
      <pc:docMkLst>
        <pc:docMk/>
      </pc:docMkLst>
      <pc:sldChg chg="addSp delSp modSp mod">
        <pc:chgData name="Josh Moya" userId="86d0da929b62c87e" providerId="LiveId" clId="{6D2198BD-08B5-4B8E-A265-E3D1E820D24E}" dt="2022-06-24T18:22:56.904" v="9" actId="1076"/>
        <pc:sldMkLst>
          <pc:docMk/>
          <pc:sldMk cId="4063012684" sldId="267"/>
        </pc:sldMkLst>
        <pc:spChg chg="mod">
          <ac:chgData name="Josh Moya" userId="86d0da929b62c87e" providerId="LiveId" clId="{6D2198BD-08B5-4B8E-A265-E3D1E820D24E}" dt="2022-06-24T18:22:51.233" v="8" actId="1076"/>
          <ac:spMkLst>
            <pc:docMk/>
            <pc:sldMk cId="4063012684" sldId="267"/>
            <ac:spMk id="2" creationId="{8A692790-21F4-E118-72C2-4429FD6BECBA}"/>
          </ac:spMkLst>
        </pc:spChg>
        <pc:spChg chg="mod">
          <ac:chgData name="Josh Moya" userId="86d0da929b62c87e" providerId="LiveId" clId="{6D2198BD-08B5-4B8E-A265-E3D1E820D24E}" dt="2022-06-24T18:22:56.904" v="9" actId="1076"/>
          <ac:spMkLst>
            <pc:docMk/>
            <pc:sldMk cId="4063012684" sldId="267"/>
            <ac:spMk id="6" creationId="{593FFBF1-3899-133C-CB7C-042E35288F75}"/>
          </ac:spMkLst>
        </pc:spChg>
        <pc:spChg chg="add del mod">
          <ac:chgData name="Josh Moya" userId="86d0da929b62c87e" providerId="LiveId" clId="{6D2198BD-08B5-4B8E-A265-E3D1E820D24E}" dt="2022-06-24T17:34:30.827" v="3"/>
          <ac:spMkLst>
            <pc:docMk/>
            <pc:sldMk cId="4063012684" sldId="267"/>
            <ac:spMk id="8" creationId="{BA93F10E-046D-59EB-9A4E-2424A2934865}"/>
          </ac:spMkLst>
        </pc:spChg>
      </pc:sldChg>
      <pc:sldChg chg="modSp mod">
        <pc:chgData name="Josh Moya" userId="86d0da929b62c87e" providerId="LiveId" clId="{6D2198BD-08B5-4B8E-A265-E3D1E820D24E}" dt="2022-06-24T22:09:23.791" v="15" actId="1076"/>
        <pc:sldMkLst>
          <pc:docMk/>
          <pc:sldMk cId="1772412132" sldId="271"/>
        </pc:sldMkLst>
        <pc:picChg chg="mod">
          <ac:chgData name="Josh Moya" userId="86d0da929b62c87e" providerId="LiveId" clId="{6D2198BD-08B5-4B8E-A265-E3D1E820D24E}" dt="2022-06-24T22:09:12.133" v="11" actId="1076"/>
          <ac:picMkLst>
            <pc:docMk/>
            <pc:sldMk cId="1772412132" sldId="271"/>
            <ac:picMk id="6" creationId="{4BBA176E-F507-D2EA-CF3E-ACDFE5978890}"/>
          </ac:picMkLst>
        </pc:picChg>
        <pc:picChg chg="mod">
          <ac:chgData name="Josh Moya" userId="86d0da929b62c87e" providerId="LiveId" clId="{6D2198BD-08B5-4B8E-A265-E3D1E820D24E}" dt="2022-06-24T22:09:23.791" v="15" actId="1076"/>
          <ac:picMkLst>
            <pc:docMk/>
            <pc:sldMk cId="1772412132" sldId="271"/>
            <ac:picMk id="8" creationId="{22EC5F5E-00B0-F287-68B5-D0BE8BAAA143}"/>
          </ac:picMkLst>
        </pc:picChg>
      </pc:sldChg>
      <pc:sldChg chg="addSp delSp modSp new mod setBg modAnim">
        <pc:chgData name="Josh Moya" userId="86d0da929b62c87e" providerId="LiveId" clId="{6D2198BD-08B5-4B8E-A265-E3D1E820D24E}" dt="2022-06-25T03:08:16.872" v="43"/>
        <pc:sldMkLst>
          <pc:docMk/>
          <pc:sldMk cId="1398143371" sldId="273"/>
        </pc:sldMkLst>
        <pc:spChg chg="add del">
          <ac:chgData name="Josh Moya" userId="86d0da929b62c87e" providerId="LiveId" clId="{6D2198BD-08B5-4B8E-A265-E3D1E820D24E}" dt="2022-06-25T03:06:50.785" v="29" actId="26606"/>
          <ac:spMkLst>
            <pc:docMk/>
            <pc:sldMk cId="1398143371" sldId="273"/>
            <ac:spMk id="5" creationId="{3385F975-4404-4237-86DB-4C018161DDD3}"/>
          </ac:spMkLst>
        </pc:spChg>
        <pc:spChg chg="add del">
          <ac:chgData name="Josh Moya" userId="86d0da929b62c87e" providerId="LiveId" clId="{6D2198BD-08B5-4B8E-A265-E3D1E820D24E}" dt="2022-06-25T03:06:50.785" v="29" actId="26606"/>
          <ac:spMkLst>
            <pc:docMk/>
            <pc:sldMk cId="1398143371" sldId="273"/>
            <ac:spMk id="6" creationId="{DCAE6285-6D7E-42D2-8A66-CDA633FB9EE8}"/>
          </ac:spMkLst>
        </pc:spChg>
        <pc:spChg chg="add del">
          <ac:chgData name="Josh Moya" userId="86d0da929b62c87e" providerId="LiveId" clId="{6D2198BD-08B5-4B8E-A265-E3D1E820D24E}" dt="2022-06-25T03:06:44.255" v="25" actId="26606"/>
          <ac:spMkLst>
            <pc:docMk/>
            <pc:sldMk cId="1398143371" sldId="273"/>
            <ac:spMk id="8" creationId="{5C56FD3A-4F39-4752-AC00-DB25CCA4ED73}"/>
          </ac:spMkLst>
        </pc:spChg>
        <pc:spChg chg="add del">
          <ac:chgData name="Josh Moya" userId="86d0da929b62c87e" providerId="LiveId" clId="{6D2198BD-08B5-4B8E-A265-E3D1E820D24E}" dt="2022-06-25T03:06:44.255" v="25" actId="26606"/>
          <ac:spMkLst>
            <pc:docMk/>
            <pc:sldMk cId="1398143371" sldId="273"/>
            <ac:spMk id="10" creationId="{772527DF-A25C-46B4-A5D9-BBE2E310ACAF}"/>
          </ac:spMkLst>
        </pc:spChg>
        <pc:picChg chg="add mod">
          <ac:chgData name="Josh Moya" userId="86d0da929b62c87e" providerId="LiveId" clId="{6D2198BD-08B5-4B8E-A265-E3D1E820D24E}" dt="2022-06-25T03:07:06.343" v="34" actId="26606"/>
          <ac:picMkLst>
            <pc:docMk/>
            <pc:sldMk cId="1398143371" sldId="273"/>
            <ac:picMk id="3" creationId="{DE5D434E-D7FB-D280-B773-38FA9B0FEE6C}"/>
          </ac:picMkLst>
        </pc:picChg>
        <pc:picChg chg="add del">
          <ac:chgData name="Josh Moya" userId="86d0da929b62c87e" providerId="LiveId" clId="{6D2198BD-08B5-4B8E-A265-E3D1E820D24E}" dt="2022-06-25T03:07:06.343" v="34" actId="26606"/>
          <ac:picMkLst>
            <pc:docMk/>
            <pc:sldMk cId="1398143371" sldId="273"/>
            <ac:picMk id="9" creationId="{88D2FF5B-DD64-4389-8A61-76F48BB08807}"/>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F5B367B-54C6-4CE5-8CD9-C3CE1BAB955B}" type="datetimeFigureOut">
              <a:rPr lang="en-US" smtClean="0"/>
              <a:t>6/25/2022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16B0EF2-48FC-4552-A121-B499B7420D33}" type="slidenum">
              <a:rPr lang="en-US" smtClean="0"/>
              <a:t>‹#›</a:t>
            </a:fld>
            <a:endParaRPr lang="en-US"/>
          </a:p>
        </p:txBody>
      </p:sp>
    </p:spTree>
    <p:extLst>
      <p:ext uri="{BB962C8B-B14F-4D97-AF65-F5344CB8AC3E}">
        <p14:creationId xmlns:p14="http://schemas.microsoft.com/office/powerpoint/2010/main" val="28664106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59833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E36636D-D922-432D-A958-524484B5923D}" type="datetimeFigureOut">
              <a:rPr lang="en-US" dirty="0"/>
              <a:pPr/>
              <a:t>6/25/2022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F28FB93-0A08-4E7D-8E63-9EFA29F1E093}"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53762" cy="682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6/25/2022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6/25/2022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6/25/2022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11" name="TextBox 10"/>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6/25/2022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6/25/2022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480368"/>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480367"/>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480365"/>
            <a:ext cx="3300984" cy="131083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6/25/2022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E36636D-D922-432D-A958-524484B5923D}" type="datetimeFigureOut">
              <a:rPr lang="en-US" dirty="0"/>
              <a:pPr/>
              <a:t>6/25/2022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F28FB93-0A08-4E7D-8E63-9EFA29F1E093}"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E36636D-D922-432D-A958-524484B5923D}" type="datetimeFigureOut">
              <a:rPr lang="en-US" dirty="0"/>
              <a:pPr/>
              <a:t>6/25/2022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F28FB93-0A08-4E7D-8E63-9EFA29F1E093}"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E36636D-D922-432D-A958-524484B5923D}" type="datetimeFigureOut">
              <a:rPr lang="en-US" dirty="0"/>
              <a:pPr/>
              <a:t>6/25/2022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F28FB93-0A08-4E7D-8E63-9EFA29F1E093}"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589879"/>
            <a:ext cx="9590550" cy="150705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E36636D-D922-432D-A958-524484B5923D}" type="datetimeFigureOut">
              <a:rPr lang="en-US" dirty="0"/>
              <a:pPr/>
              <a:t>6/25/2022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F28FB93-0A08-4E7D-8E63-9EFA29F1E093}"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1732449"/>
            <a:ext cx="5060497" cy="4058750"/>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2892" y="1732449"/>
            <a:ext cx="5064665" cy="405875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E36636D-D922-432D-A958-524484B5923D}" type="datetimeFigureOut">
              <a:rPr lang="en-US" dirty="0"/>
              <a:pPr/>
              <a:t>6/25/2022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F28FB93-0A08-4E7D-8E63-9EFA29F1E093}"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89072" cy="4148769"/>
          </a:xfrm>
          <a:prstGeom prst="rect">
            <a:avLst/>
          </a:prstGeom>
        </p:spPr>
      </p:pic>
      <p:pic>
        <p:nvPicPr>
          <p:cNvPr id="21" name="Picture 20"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8485" y="1734506"/>
            <a:ext cx="5089072" cy="4148769"/>
          </a:xfrm>
          <a:prstGeom prst="rect">
            <a:avLst/>
          </a:prstGeom>
        </p:spPr>
      </p:pic>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05872" y="1835254"/>
            <a:ext cx="4876344" cy="54488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05872" y="2380137"/>
            <a:ext cx="4876344"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94967" y="1835254"/>
            <a:ext cx="4895330" cy="544883"/>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94967" y="2380137"/>
            <a:ext cx="4895330"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E36636D-D922-432D-A958-524484B5923D}" type="datetimeFigureOut">
              <a:rPr lang="en-US" dirty="0"/>
              <a:pPr/>
              <a:t>6/25/2022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F28FB93-0A08-4E7D-8E63-9EFA29F1E093}"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E36636D-D922-432D-A958-524484B5923D}" type="datetimeFigureOut">
              <a:rPr lang="en-US" dirty="0"/>
              <a:pPr/>
              <a:t>6/25/2022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F28FB93-0A08-4E7D-8E63-9EFA29F1E093}"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E36636D-D922-432D-A958-524484B5923D}" type="datetimeFigureOut">
              <a:rPr lang="en-US" dirty="0"/>
              <a:pPr/>
              <a:t>6/25/2022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F28FB93-0A08-4E7D-8E63-9EFA29F1E093}"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1816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431518"/>
            <a:ext cx="3706889" cy="3359681"/>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E36636D-D922-432D-A958-524484B5923D}" type="datetimeFigureOut">
              <a:rPr lang="en-US" dirty="0"/>
              <a:pPr/>
              <a:t>6/25/2022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F28FB93-0A08-4E7D-8E63-9EFA29F1E093}"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609923"/>
            <a:ext cx="5934949" cy="1829338"/>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913795" y="2439261"/>
            <a:ext cx="5934949" cy="337613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E36636D-D922-432D-A958-524484B5923D}" type="datetimeFigureOut">
              <a:rPr lang="en-US" dirty="0"/>
              <a:pPr/>
              <a:t>6/25/2022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F28FB93-0A08-4E7D-8E63-9EFA29F1E093}"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1732449"/>
            <a:ext cx="10353762"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8E36636D-D922-432D-A958-524484B5923D}" type="datetimeFigureOut">
              <a:rPr lang="en-US" dirty="0"/>
              <a:pPr/>
              <a:t>6/25/2022</a:t>
            </a:fld>
            <a:endParaRPr lang="en-US" dirty="0"/>
          </a:p>
        </p:txBody>
      </p:sp>
      <p:sp>
        <p:nvSpPr>
          <p:cNvPr id="5" name="Footer Placeholder 4"/>
          <p:cNvSpPr>
            <a:spLocks noGrp="1"/>
          </p:cNvSpPr>
          <p:nvPr>
            <p:ph type="ftr" sz="quarter" idx="3"/>
          </p:nvPr>
        </p:nvSpPr>
        <p:spPr>
          <a:xfrm>
            <a:off x="913795" y="5883275"/>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DF28FB93-0A08-4E7D-8E63-9EFA29F1E093}"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2" r:id="rId10"/>
    <p:sldLayoutId id="2147483853" r:id="rId11"/>
    <p:sldLayoutId id="2147483854" r:id="rId12"/>
    <p:sldLayoutId id="2147483855" r:id="rId13"/>
    <p:sldLayoutId id="2147483858" r:id="rId14"/>
    <p:sldLayoutId id="2147483859" r:id="rId15"/>
    <p:sldLayoutId id="2147483850" r:id="rId16"/>
    <p:sldLayoutId id="2147483851" r:id="rId17"/>
  </p:sldLayoutIdLst>
  <p:txStyles>
    <p:title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g"/><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slide" Target="slide13.xml"/><Relationship Id="rId2" Type="http://schemas.openxmlformats.org/officeDocument/2006/relationships/image" Target="../media/image28.jpg"/><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0.png"/><Relationship Id="rId1" Type="http://schemas.openxmlformats.org/officeDocument/2006/relationships/slideLayout" Target="../slideLayouts/slideLayout4.xml"/><Relationship Id="rId5" Type="http://schemas.openxmlformats.org/officeDocument/2006/relationships/image" Target="../media/image32.png"/><Relationship Id="rId4" Type="http://schemas.openxmlformats.org/officeDocument/2006/relationships/image" Target="../media/image31.png"/></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hyperlink" Target="https://swapi.dev/" TargetMode="External"/><Relationship Id="rId2" Type="http://schemas.openxmlformats.org/officeDocument/2006/relationships/image" Target="../media/image7.jpg"/><Relationship Id="rId1" Type="http://schemas.openxmlformats.org/officeDocument/2006/relationships/slideLayout" Target="../slideLayouts/slideLayout2.xml"/><Relationship Id="rId4" Type="http://schemas.openxmlformats.org/officeDocument/2006/relationships/hyperlink" Target="https://www.omdbapi.com/"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microsoft.com/office/2007/relationships/hdphoto" Target="../media/hdphoto1.wdp"/></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BF00446E-13D5-555E-64B6-4EB444A8A338}"/>
              </a:ext>
            </a:extLst>
          </p:cNvPr>
          <p:cNvSpPr>
            <a:spLocks noGrp="1"/>
          </p:cNvSpPr>
          <p:nvPr>
            <p:ph type="subTitle" idx="1"/>
          </p:nvPr>
        </p:nvSpPr>
        <p:spPr>
          <a:xfrm>
            <a:off x="1375983" y="5070701"/>
            <a:ext cx="9440034" cy="2397967"/>
          </a:xfrm>
        </p:spPr>
        <p:txBody>
          <a:bodyPr>
            <a:normAutofit/>
          </a:bodyPr>
          <a:lstStyle/>
          <a:p>
            <a:r>
              <a:rPr lang="en-US" dirty="0">
                <a:effectLst/>
              </a:rPr>
              <a:t>CHRISTOPHER BARAZA</a:t>
            </a:r>
          </a:p>
          <a:p>
            <a:r>
              <a:rPr lang="en-US" dirty="0">
                <a:effectLst/>
              </a:rPr>
              <a:t>TIFFANY JONES</a:t>
            </a:r>
          </a:p>
          <a:p>
            <a:r>
              <a:rPr lang="en-US" dirty="0">
                <a:effectLst/>
              </a:rPr>
              <a:t>RICK MARTINEZ </a:t>
            </a:r>
          </a:p>
          <a:p>
            <a:r>
              <a:rPr lang="en-US" dirty="0">
                <a:effectLst/>
              </a:rPr>
              <a:t>BELLE MOYA</a:t>
            </a:r>
          </a:p>
          <a:p>
            <a:endParaRPr lang="en-US" dirty="0">
              <a:effectLst/>
            </a:endParaRPr>
          </a:p>
          <a:p>
            <a:endParaRPr lang="en-US" dirty="0">
              <a:effectLst/>
            </a:endParaRPr>
          </a:p>
        </p:txBody>
      </p:sp>
    </p:spTree>
    <p:extLst>
      <p:ext uri="{BB962C8B-B14F-4D97-AF65-F5344CB8AC3E}">
        <p14:creationId xmlns:p14="http://schemas.microsoft.com/office/powerpoint/2010/main" val="1321908577"/>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915F882-E6D0-C057-654E-3B7AFCDA0D82}"/>
              </a:ext>
            </a:extLst>
          </p:cNvPr>
          <p:cNvPicPr>
            <a:picLocks noChangeAspect="1"/>
          </p:cNvPicPr>
          <p:nvPr/>
        </p:nvPicPr>
        <p:blipFill rotWithShape="1">
          <a:blip r:embed="rId3"/>
          <a:srcRect l="-130" t="558" r="34003" b="13"/>
          <a:stretch/>
        </p:blipFill>
        <p:spPr>
          <a:xfrm>
            <a:off x="181832" y="1592826"/>
            <a:ext cx="5084396" cy="3543299"/>
          </a:xfrm>
          <a:prstGeom prst="rect">
            <a:avLst/>
          </a:prstGeom>
        </p:spPr>
      </p:pic>
      <p:pic>
        <p:nvPicPr>
          <p:cNvPr id="8" name="Picture 7">
            <a:extLst>
              <a:ext uri="{FF2B5EF4-FFF2-40B4-BE49-F238E27FC236}">
                <a16:creationId xmlns:a16="http://schemas.microsoft.com/office/drawing/2014/main" id="{E1E1CA2C-FDE3-B685-DAAA-404DFC261629}"/>
              </a:ext>
            </a:extLst>
          </p:cNvPr>
          <p:cNvPicPr>
            <a:picLocks noChangeAspect="1"/>
          </p:cNvPicPr>
          <p:nvPr/>
        </p:nvPicPr>
        <p:blipFill>
          <a:blip r:embed="rId4"/>
          <a:stretch>
            <a:fillRect/>
          </a:stretch>
        </p:blipFill>
        <p:spPr>
          <a:xfrm>
            <a:off x="1289837" y="5313443"/>
            <a:ext cx="2286214" cy="631904"/>
          </a:xfrm>
          <a:prstGeom prst="rect">
            <a:avLst/>
          </a:prstGeom>
        </p:spPr>
      </p:pic>
      <p:sp>
        <p:nvSpPr>
          <p:cNvPr id="9" name="TextBox 8">
            <a:extLst>
              <a:ext uri="{FF2B5EF4-FFF2-40B4-BE49-F238E27FC236}">
                <a16:creationId xmlns:a16="http://schemas.microsoft.com/office/drawing/2014/main" id="{819F7E2D-AAC5-F357-E744-E8708755899A}"/>
              </a:ext>
            </a:extLst>
          </p:cNvPr>
          <p:cNvSpPr txBox="1"/>
          <p:nvPr/>
        </p:nvSpPr>
        <p:spPr>
          <a:xfrm>
            <a:off x="278683" y="5073445"/>
            <a:ext cx="4981576" cy="830997"/>
          </a:xfrm>
          <a:prstGeom prst="rect">
            <a:avLst/>
          </a:prstGeom>
          <a:noFill/>
        </p:spPr>
        <p:txBody>
          <a:bodyPr wrap="square" rtlCol="0">
            <a:spAutoFit/>
          </a:bodyPr>
          <a:lstStyle/>
          <a:p>
            <a:r>
              <a:rPr lang="en-US" sz="1600" dirty="0">
                <a:highlight>
                  <a:srgbClr val="000000"/>
                </a:highlight>
              </a:rPr>
              <a:t>The code below is creating our data frame into a csv..</a:t>
            </a:r>
          </a:p>
          <a:p>
            <a:endParaRPr lang="en-US" sz="1600" dirty="0">
              <a:highlight>
                <a:srgbClr val="000000"/>
              </a:highlight>
            </a:endParaRPr>
          </a:p>
          <a:p>
            <a:r>
              <a:rPr lang="en-US" sz="1600" dirty="0">
                <a:highlight>
                  <a:srgbClr val="000000"/>
                </a:highlight>
              </a:rPr>
              <a:t>  </a:t>
            </a:r>
          </a:p>
        </p:txBody>
      </p:sp>
      <p:sp>
        <p:nvSpPr>
          <p:cNvPr id="11" name="TextBox 10">
            <a:extLst>
              <a:ext uri="{FF2B5EF4-FFF2-40B4-BE49-F238E27FC236}">
                <a16:creationId xmlns:a16="http://schemas.microsoft.com/office/drawing/2014/main" id="{88CB1CB9-BBF7-BE12-05AF-8EC09F1ED4EC}"/>
              </a:ext>
            </a:extLst>
          </p:cNvPr>
          <p:cNvSpPr txBox="1"/>
          <p:nvPr/>
        </p:nvSpPr>
        <p:spPr>
          <a:xfrm>
            <a:off x="-157317" y="471949"/>
            <a:ext cx="5663381" cy="954107"/>
          </a:xfrm>
          <a:prstGeom prst="rect">
            <a:avLst/>
          </a:prstGeom>
          <a:noFill/>
        </p:spPr>
        <p:txBody>
          <a:bodyPr wrap="square" rtlCol="0">
            <a:spAutoFit/>
          </a:bodyPr>
          <a:lstStyle/>
          <a:p>
            <a:pPr algn="ctr"/>
            <a:r>
              <a:rPr lang="en-US" sz="2800" b="0" i="0" dirty="0">
                <a:effectLst/>
                <a:latin typeface="IBM Plex Serif" panose="02060503050406000203" pitchFamily="18" charset="0"/>
              </a:rPr>
              <a:t>“Aren’t you a little short for a stormtrooper?”</a:t>
            </a:r>
            <a:endParaRPr lang="en-US" sz="2800" dirty="0"/>
          </a:p>
        </p:txBody>
      </p:sp>
    </p:spTree>
    <p:extLst>
      <p:ext uri="{BB962C8B-B14F-4D97-AF65-F5344CB8AC3E}">
        <p14:creationId xmlns:p14="http://schemas.microsoft.com/office/powerpoint/2010/main" val="29014329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C8C8F7E-4346-AD62-BDE5-DD22B0E27D46}"/>
              </a:ext>
            </a:extLst>
          </p:cNvPr>
          <p:cNvSpPr>
            <a:spLocks noGrp="1"/>
          </p:cNvSpPr>
          <p:nvPr>
            <p:ph type="body" sz="half" idx="4294967295"/>
          </p:nvPr>
        </p:nvSpPr>
        <p:spPr>
          <a:xfrm>
            <a:off x="0" y="2606675"/>
            <a:ext cx="5935663" cy="3375025"/>
          </a:xfrm>
        </p:spPr>
        <p:txBody>
          <a:bodyPr/>
          <a:lstStyle/>
          <a:p>
            <a:endParaRPr lang="en-US" sz="2000" dirty="0"/>
          </a:p>
          <a:p>
            <a:endParaRPr lang="en-US" dirty="0"/>
          </a:p>
        </p:txBody>
      </p:sp>
      <p:pic>
        <p:nvPicPr>
          <p:cNvPr id="8" name="Picture 7">
            <a:extLst>
              <a:ext uri="{FF2B5EF4-FFF2-40B4-BE49-F238E27FC236}">
                <a16:creationId xmlns:a16="http://schemas.microsoft.com/office/drawing/2014/main" id="{3EBC7053-DBB8-FF2F-78FA-97A355B1338C}"/>
              </a:ext>
            </a:extLst>
          </p:cNvPr>
          <p:cNvPicPr>
            <a:picLocks noChangeAspect="1"/>
          </p:cNvPicPr>
          <p:nvPr/>
        </p:nvPicPr>
        <p:blipFill>
          <a:blip r:embed="rId2">
            <a:alphaModFix amt="85000"/>
          </a:blip>
          <a:stretch>
            <a:fillRect/>
          </a:stretch>
        </p:blipFill>
        <p:spPr>
          <a:xfrm>
            <a:off x="1339192" y="2581678"/>
            <a:ext cx="6917242" cy="2757769"/>
          </a:xfrm>
          <a:prstGeom prst="rect">
            <a:avLst/>
          </a:prstGeom>
        </p:spPr>
      </p:pic>
      <p:sp>
        <p:nvSpPr>
          <p:cNvPr id="11" name="TextBox 10">
            <a:extLst>
              <a:ext uri="{FF2B5EF4-FFF2-40B4-BE49-F238E27FC236}">
                <a16:creationId xmlns:a16="http://schemas.microsoft.com/office/drawing/2014/main" id="{E24F9BAD-5EC4-3A71-32C9-FF21D612C829}"/>
              </a:ext>
            </a:extLst>
          </p:cNvPr>
          <p:cNvSpPr txBox="1"/>
          <p:nvPr/>
        </p:nvSpPr>
        <p:spPr>
          <a:xfrm>
            <a:off x="3414105" y="397015"/>
            <a:ext cx="6094428" cy="769441"/>
          </a:xfrm>
          <a:prstGeom prst="rect">
            <a:avLst/>
          </a:prstGeom>
          <a:noFill/>
        </p:spPr>
        <p:txBody>
          <a:bodyPr wrap="square">
            <a:spAutoFit/>
          </a:bodyPr>
          <a:lstStyle/>
          <a:p>
            <a:r>
              <a:rPr kumimoji="0" lang="en-US" sz="4400" b="0" i="0" u="none" strike="noStrike" kern="1200" cap="none" spc="0" normalizeH="0" baseline="0" noProof="0" dirty="0">
                <a:ln>
                  <a:solidFill>
                    <a:prstClr val="black">
                      <a:lumMod val="75000"/>
                      <a:lumOff val="25000"/>
                      <a:alpha val="10000"/>
                    </a:prstClr>
                  </a:solidFill>
                </a:ln>
                <a:effectLst>
                  <a:outerShdw blurRad="9525" dist="25400" dir="14640000" algn="tl" rotWithShape="0">
                    <a:prstClr val="black">
                      <a:alpha val="30000"/>
                    </a:prstClr>
                  </a:outerShdw>
                </a:effectLst>
                <a:uLnTx/>
                <a:uFillTx/>
                <a:latin typeface="Star Jedi Rounded" panose="040B0000000000000000" pitchFamily="82" charset="0"/>
                <a:ea typeface="+mj-ea"/>
              </a:rPr>
              <a:t>Mongo</a:t>
            </a:r>
            <a:r>
              <a:rPr kumimoji="0" lang="en-US" sz="3200" b="0" i="0" u="none" strike="noStrike" kern="1200" cap="none" spc="0" normalizeH="0" baseline="0" noProof="0" dirty="0">
                <a:ln>
                  <a:solidFill>
                    <a:prstClr val="black">
                      <a:lumMod val="75000"/>
                      <a:lumOff val="25000"/>
                      <a:alpha val="10000"/>
                    </a:prstClr>
                  </a:solidFill>
                </a:ln>
                <a:solidFill>
                  <a:srgbClr val="DADADA"/>
                </a:solidFill>
                <a:effectLst>
                  <a:outerShdw blurRad="9525" dist="25400" dir="14640000" algn="tl" rotWithShape="0">
                    <a:prstClr val="black">
                      <a:alpha val="30000"/>
                    </a:prstClr>
                  </a:outerShdw>
                </a:effectLst>
                <a:uLnTx/>
                <a:uFillTx/>
                <a:latin typeface="Star Jedi Rounded" panose="040B0000000000000000" pitchFamily="82" charset="0"/>
                <a:ea typeface="+mj-ea"/>
              </a:rPr>
              <a:t> </a:t>
            </a:r>
            <a:endParaRPr lang="en-US" dirty="0"/>
          </a:p>
        </p:txBody>
      </p:sp>
      <p:sp>
        <p:nvSpPr>
          <p:cNvPr id="14" name="TextBox 13">
            <a:extLst>
              <a:ext uri="{FF2B5EF4-FFF2-40B4-BE49-F238E27FC236}">
                <a16:creationId xmlns:a16="http://schemas.microsoft.com/office/drawing/2014/main" id="{6383ED47-1B6D-112C-70B1-EB8D658E6FAD}"/>
              </a:ext>
            </a:extLst>
          </p:cNvPr>
          <p:cNvSpPr txBox="1"/>
          <p:nvPr/>
        </p:nvSpPr>
        <p:spPr>
          <a:xfrm>
            <a:off x="1879585" y="1157220"/>
            <a:ext cx="5698865" cy="1477328"/>
          </a:xfrm>
          <a:prstGeom prst="rect">
            <a:avLst/>
          </a:prstGeom>
          <a:noFill/>
        </p:spPr>
        <p:txBody>
          <a:bodyPr wrap="square" rtlCol="0">
            <a:spAutoFit/>
          </a:bodyPr>
          <a:lstStyle/>
          <a:p>
            <a:pPr algn="ctr"/>
            <a:r>
              <a:rPr lang="en-US" dirty="0"/>
              <a:t>This is the code we used to create our data frame through </a:t>
            </a:r>
            <a:r>
              <a:rPr lang="en-US" dirty="0" err="1"/>
              <a:t>pymongo</a:t>
            </a:r>
            <a:r>
              <a:rPr lang="en-US" dirty="0"/>
              <a:t>. We imported our dependencies, then created a connection to the client and wrote a for loop to pull out rows from the header. It printed out a dictionary of the following fields. </a:t>
            </a:r>
          </a:p>
        </p:txBody>
      </p:sp>
      <p:pic>
        <p:nvPicPr>
          <p:cNvPr id="16" name="Picture 15" descr="A picture containing text, appliance&#10;&#10;Description automatically generated">
            <a:extLst>
              <a:ext uri="{FF2B5EF4-FFF2-40B4-BE49-F238E27FC236}">
                <a16:creationId xmlns:a16="http://schemas.microsoft.com/office/drawing/2014/main" id="{23C341AA-0BEA-C2F2-F743-74F01380BC41}"/>
              </a:ext>
            </a:extLst>
          </p:cNvPr>
          <p:cNvPicPr>
            <a:picLocks noChangeAspect="1"/>
          </p:cNvPicPr>
          <p:nvPr/>
        </p:nvPicPr>
        <p:blipFill>
          <a:blip r:embed="rId3"/>
          <a:stretch>
            <a:fillRect/>
          </a:stretch>
        </p:blipFill>
        <p:spPr>
          <a:xfrm>
            <a:off x="7394682" y="1651042"/>
            <a:ext cx="5593740" cy="5589078"/>
          </a:xfrm>
          <a:prstGeom prst="rect">
            <a:avLst/>
          </a:prstGeom>
        </p:spPr>
      </p:pic>
    </p:spTree>
    <p:extLst>
      <p:ext uri="{BB962C8B-B14F-4D97-AF65-F5344CB8AC3E}">
        <p14:creationId xmlns:p14="http://schemas.microsoft.com/office/powerpoint/2010/main" val="39342512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Star Wars: The Millennium Falcon [3440x1440] : WidescreenWallpaper">
            <a:extLst>
              <a:ext uri="{FF2B5EF4-FFF2-40B4-BE49-F238E27FC236}">
                <a16:creationId xmlns:a16="http://schemas.microsoft.com/office/drawing/2014/main" id="{8D1761A1-69A8-CA05-6C1B-2408CDD7051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729837">
            <a:off x="4636166" y="1944941"/>
            <a:ext cx="9039225" cy="3783999"/>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F665D373-ABB1-DA62-BC91-CF0726CDAB5F}"/>
              </a:ext>
            </a:extLst>
          </p:cNvPr>
          <p:cNvPicPr>
            <a:picLocks noChangeAspect="1"/>
          </p:cNvPicPr>
          <p:nvPr/>
        </p:nvPicPr>
        <p:blipFill>
          <a:blip r:embed="rId3"/>
          <a:stretch>
            <a:fillRect/>
          </a:stretch>
        </p:blipFill>
        <p:spPr>
          <a:xfrm>
            <a:off x="546754" y="2133331"/>
            <a:ext cx="4588641" cy="3944377"/>
          </a:xfrm>
          <a:prstGeom prst="rect">
            <a:avLst/>
          </a:prstGeom>
        </p:spPr>
      </p:pic>
      <p:sp>
        <p:nvSpPr>
          <p:cNvPr id="4" name="TextBox 3">
            <a:extLst>
              <a:ext uri="{FF2B5EF4-FFF2-40B4-BE49-F238E27FC236}">
                <a16:creationId xmlns:a16="http://schemas.microsoft.com/office/drawing/2014/main" id="{1C9E04B1-BCB6-AA62-30FE-DEDECACC0429}"/>
              </a:ext>
            </a:extLst>
          </p:cNvPr>
          <p:cNvSpPr txBox="1"/>
          <p:nvPr/>
        </p:nvSpPr>
        <p:spPr>
          <a:xfrm>
            <a:off x="207489" y="354348"/>
            <a:ext cx="5544151" cy="769441"/>
          </a:xfrm>
          <a:prstGeom prst="rect">
            <a:avLst/>
          </a:prstGeom>
          <a:noFill/>
        </p:spPr>
        <p:txBody>
          <a:bodyPr wrap="square" rtlCol="0">
            <a:spAutoFit/>
          </a:bodyPr>
          <a:lstStyle/>
          <a:p>
            <a:pPr algn="ctr"/>
            <a:r>
              <a:rPr lang="en-US" sz="4400" dirty="0">
                <a:latin typeface="Star Jedi Rounded" panose="040B0000000000000000" pitchFamily="82" charset="0"/>
              </a:rPr>
              <a:t>HTML</a:t>
            </a:r>
          </a:p>
        </p:txBody>
      </p:sp>
      <p:sp>
        <p:nvSpPr>
          <p:cNvPr id="5" name="TextBox 4">
            <a:extLst>
              <a:ext uri="{FF2B5EF4-FFF2-40B4-BE49-F238E27FC236}">
                <a16:creationId xmlns:a16="http://schemas.microsoft.com/office/drawing/2014/main" id="{78F9CDF6-A3C0-392D-138D-5B06A8B2B03D}"/>
              </a:ext>
            </a:extLst>
          </p:cNvPr>
          <p:cNvSpPr txBox="1"/>
          <p:nvPr/>
        </p:nvSpPr>
        <p:spPr>
          <a:xfrm>
            <a:off x="914399" y="1121790"/>
            <a:ext cx="4006392" cy="923330"/>
          </a:xfrm>
          <a:prstGeom prst="rect">
            <a:avLst/>
          </a:prstGeom>
          <a:noFill/>
        </p:spPr>
        <p:txBody>
          <a:bodyPr wrap="square" rtlCol="0">
            <a:spAutoFit/>
          </a:bodyPr>
          <a:lstStyle/>
          <a:p>
            <a:pPr algn="ctr"/>
            <a:r>
              <a:rPr lang="en-US" dirty="0"/>
              <a:t>This is the html code that we used to create our page when pulled through flask. </a:t>
            </a:r>
          </a:p>
        </p:txBody>
      </p:sp>
    </p:spTree>
    <p:extLst>
      <p:ext uri="{BB962C8B-B14F-4D97-AF65-F5344CB8AC3E}">
        <p14:creationId xmlns:p14="http://schemas.microsoft.com/office/powerpoint/2010/main" val="6048045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r="-5000"/>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F5D9FE0D-D9F9-0F62-BA1F-90B6C349C214}"/>
              </a:ext>
            </a:extLst>
          </p:cNvPr>
          <p:cNvSpPr txBox="1"/>
          <p:nvPr/>
        </p:nvSpPr>
        <p:spPr>
          <a:xfrm>
            <a:off x="209893" y="1072431"/>
            <a:ext cx="6094428" cy="707886"/>
          </a:xfrm>
          <a:prstGeom prst="rect">
            <a:avLst/>
          </a:prstGeom>
          <a:noFill/>
        </p:spPr>
        <p:txBody>
          <a:bodyPr wrap="square">
            <a:spAutoFit/>
          </a:bodyPr>
          <a:lstStyle/>
          <a:p>
            <a:pPr marL="0" marR="0" lvl="0" indent="0" algn="ctr" defTabSz="457200" rtl="0" eaLnBrk="1" fontAlgn="auto" latinLnBrk="0" hangingPunct="1">
              <a:lnSpc>
                <a:spcPct val="100000"/>
              </a:lnSpc>
              <a:spcBef>
                <a:spcPct val="20000"/>
              </a:spcBef>
              <a:spcAft>
                <a:spcPts val="600"/>
              </a:spcAft>
              <a:buClr>
                <a:srgbClr val="DADADA"/>
              </a:buClr>
              <a:buSzPct val="70000"/>
              <a:buFont typeface="Wingdings 2" charset="2"/>
              <a:buNone/>
              <a:tabLst/>
              <a:defRPr/>
            </a:pPr>
            <a:r>
              <a:rPr kumimoji="0" lang="en-US" sz="2000" b="0" i="0" u="none" strike="noStrike" kern="1200" cap="none" spc="0" normalizeH="0" baseline="0" noProof="0" dirty="0">
                <a:ln>
                  <a:solidFill>
                    <a:prstClr val="black">
                      <a:lumMod val="75000"/>
                      <a:lumOff val="25000"/>
                      <a:alpha val="10000"/>
                    </a:prstClr>
                  </a:solidFill>
                </a:ln>
                <a:solidFill>
                  <a:schemeClr val="bg1"/>
                </a:solidFill>
                <a:uLnTx/>
                <a:uFillTx/>
                <a:latin typeface="Calisto MT" panose="02040603050505030304"/>
                <a:ea typeface="+mn-ea"/>
                <a:cs typeface="+mn-cs"/>
              </a:rPr>
              <a:t>We loaded the data into a final database. </a:t>
            </a:r>
            <a:r>
              <a:rPr kumimoji="0" lang="en-US" sz="2000" b="0" i="0" u="none" strike="noStrike" kern="1200" cap="none" spc="0" normalizeH="0" baseline="0" noProof="0" dirty="0">
                <a:ln>
                  <a:solidFill>
                    <a:prstClr val="black">
                      <a:lumMod val="75000"/>
                      <a:lumOff val="25000"/>
                      <a:alpha val="10000"/>
                    </a:prstClr>
                  </a:solidFill>
                </a:ln>
                <a:solidFill>
                  <a:schemeClr val="bg1"/>
                </a:solidFill>
                <a:uLnTx/>
                <a:uFillTx/>
                <a:latin typeface="Calisto MT" panose="02040603050505030304"/>
                <a:ea typeface="+mn-ea"/>
                <a:cs typeface="+mn-cs"/>
                <a:hlinkClick r:id="rId3" action="ppaction://hlinksldjump">
                  <a:extLst>
                    <a:ext uri="{A12FA001-AC4F-418D-AE19-62706E023703}">
                      <ahyp:hlinkClr xmlns:ahyp="http://schemas.microsoft.com/office/drawing/2018/hyperlinkcolor" val="tx"/>
                    </a:ext>
                  </a:extLst>
                </a:hlinkClick>
              </a:rPr>
              <a:t>http://127.0.0.1:5000/ </a:t>
            </a:r>
            <a:r>
              <a:rPr kumimoji="0" lang="en-US" sz="2000" b="0" i="0" u="none" strike="noStrike" kern="1200" cap="none" spc="0" normalizeH="0" baseline="0" noProof="0" dirty="0">
                <a:ln>
                  <a:solidFill>
                    <a:prstClr val="black">
                      <a:lumMod val="75000"/>
                      <a:lumOff val="25000"/>
                      <a:alpha val="10000"/>
                    </a:prstClr>
                  </a:solidFill>
                </a:ln>
                <a:solidFill>
                  <a:schemeClr val="bg1"/>
                </a:solidFill>
                <a:uLnTx/>
                <a:uFillTx/>
                <a:latin typeface="Calisto MT" panose="02040603050505030304"/>
                <a:ea typeface="+mn-ea"/>
                <a:cs typeface="+mn-cs"/>
              </a:rPr>
              <a:t>using Flask </a:t>
            </a:r>
          </a:p>
        </p:txBody>
      </p:sp>
      <p:sp>
        <p:nvSpPr>
          <p:cNvPr id="8" name="Title 1">
            <a:extLst>
              <a:ext uri="{FF2B5EF4-FFF2-40B4-BE49-F238E27FC236}">
                <a16:creationId xmlns:a16="http://schemas.microsoft.com/office/drawing/2014/main" id="{822D7771-FF3E-DEB4-69F6-F8BDF7DF1E66}"/>
              </a:ext>
            </a:extLst>
          </p:cNvPr>
          <p:cNvSpPr txBox="1">
            <a:spLocks/>
          </p:cNvSpPr>
          <p:nvPr/>
        </p:nvSpPr>
        <p:spPr>
          <a:xfrm>
            <a:off x="1783950" y="412050"/>
            <a:ext cx="5934949" cy="649710"/>
          </a:xfrm>
          <a:prstGeom prst="rect">
            <a:avLst/>
          </a:prstGeom>
        </p:spPr>
        <p:txBody>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en-US" dirty="0" err="1">
                <a:solidFill>
                  <a:schemeClr val="tx1"/>
                </a:solidFill>
                <a:effectLst/>
                <a:latin typeface="Star Jedi Rounded" panose="040B0000000000000000" pitchFamily="82" charset="0"/>
              </a:rPr>
              <a:t>LoAdinG</a:t>
            </a:r>
            <a:r>
              <a:rPr lang="en-US" dirty="0">
                <a:solidFill>
                  <a:schemeClr val="tx1"/>
                </a:solidFill>
                <a:effectLst/>
                <a:latin typeface="Star Jedi Rounded" panose="040B0000000000000000" pitchFamily="82" charset="0"/>
              </a:rPr>
              <a:t>...</a:t>
            </a:r>
          </a:p>
        </p:txBody>
      </p:sp>
      <p:pic>
        <p:nvPicPr>
          <p:cNvPr id="10" name="Picture 9">
            <a:extLst>
              <a:ext uri="{FF2B5EF4-FFF2-40B4-BE49-F238E27FC236}">
                <a16:creationId xmlns:a16="http://schemas.microsoft.com/office/drawing/2014/main" id="{E09868F1-1098-9873-4B58-6C1D1DFE32F9}"/>
              </a:ext>
            </a:extLst>
          </p:cNvPr>
          <p:cNvPicPr>
            <a:picLocks noChangeAspect="1"/>
          </p:cNvPicPr>
          <p:nvPr/>
        </p:nvPicPr>
        <p:blipFill>
          <a:blip r:embed="rId4"/>
          <a:stretch>
            <a:fillRect/>
          </a:stretch>
        </p:blipFill>
        <p:spPr>
          <a:xfrm>
            <a:off x="315199" y="1775519"/>
            <a:ext cx="5857001" cy="3837346"/>
          </a:xfrm>
          <a:prstGeom prst="rect">
            <a:avLst/>
          </a:prstGeom>
        </p:spPr>
      </p:pic>
      <p:sp>
        <p:nvSpPr>
          <p:cNvPr id="11" name="TextBox 10">
            <a:extLst>
              <a:ext uri="{FF2B5EF4-FFF2-40B4-BE49-F238E27FC236}">
                <a16:creationId xmlns:a16="http://schemas.microsoft.com/office/drawing/2014/main" id="{021F20E8-C787-86DA-9608-2F15CB37517B}"/>
              </a:ext>
            </a:extLst>
          </p:cNvPr>
          <p:cNvSpPr txBox="1"/>
          <p:nvPr/>
        </p:nvSpPr>
        <p:spPr>
          <a:xfrm>
            <a:off x="550606" y="5801032"/>
            <a:ext cx="5014452" cy="707886"/>
          </a:xfrm>
          <a:prstGeom prst="rect">
            <a:avLst/>
          </a:prstGeom>
          <a:noFill/>
        </p:spPr>
        <p:txBody>
          <a:bodyPr wrap="square" rtlCol="0">
            <a:spAutoFit/>
          </a:bodyPr>
          <a:lstStyle/>
          <a:p>
            <a:pPr algn="ctr"/>
            <a:r>
              <a:rPr lang="en-US" sz="2000" b="0" i="0" dirty="0">
                <a:solidFill>
                  <a:srgbClr val="000000"/>
                </a:solidFill>
                <a:effectLst/>
              </a:rPr>
              <a:t>“Remember…the Force will be with you, always.” — (</a:t>
            </a:r>
            <a:r>
              <a:rPr lang="en-US" sz="2000" b="0" i="1" dirty="0">
                <a:solidFill>
                  <a:srgbClr val="000000"/>
                </a:solidFill>
                <a:effectLst/>
              </a:rPr>
              <a:t>A New Hope</a:t>
            </a:r>
            <a:r>
              <a:rPr lang="en-US" sz="2000" b="0" i="0" dirty="0">
                <a:solidFill>
                  <a:srgbClr val="000000"/>
                </a:solidFill>
                <a:effectLst/>
              </a:rPr>
              <a:t>)</a:t>
            </a:r>
            <a:endParaRPr lang="en-US" sz="2000" dirty="0"/>
          </a:p>
        </p:txBody>
      </p:sp>
    </p:spTree>
    <p:extLst>
      <p:ext uri="{BB962C8B-B14F-4D97-AF65-F5344CB8AC3E}">
        <p14:creationId xmlns:p14="http://schemas.microsoft.com/office/powerpoint/2010/main" val="29849838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brightnessContrast bright="-16000"/>
                    </a14:imgEffect>
                  </a14:imgLayer>
                </a14:imgProps>
              </a:ext>
            </a:extLst>
          </a:blip>
          <a:srcRect/>
          <a:stretch>
            <a:fillRect/>
          </a:stretch>
        </a:blip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6FE58673-E6BA-52E4-7DFC-592A9C161675}"/>
              </a:ext>
            </a:extLst>
          </p:cNvPr>
          <p:cNvPicPr>
            <a:picLocks noChangeAspect="1"/>
          </p:cNvPicPr>
          <p:nvPr/>
        </p:nvPicPr>
        <p:blipFill>
          <a:blip r:embed="rId4"/>
          <a:stretch>
            <a:fillRect/>
          </a:stretch>
        </p:blipFill>
        <p:spPr>
          <a:xfrm>
            <a:off x="304799" y="492922"/>
            <a:ext cx="5891784" cy="5922154"/>
          </a:xfrm>
          <a:prstGeom prst="rect">
            <a:avLst/>
          </a:prstGeom>
        </p:spPr>
      </p:pic>
      <p:pic>
        <p:nvPicPr>
          <p:cNvPr id="14" name="Picture 13">
            <a:extLst>
              <a:ext uri="{FF2B5EF4-FFF2-40B4-BE49-F238E27FC236}">
                <a16:creationId xmlns:a16="http://schemas.microsoft.com/office/drawing/2014/main" id="{003B78DF-75FB-C972-0F2E-D5E108480913}"/>
              </a:ext>
            </a:extLst>
          </p:cNvPr>
          <p:cNvPicPr>
            <a:picLocks noChangeAspect="1"/>
          </p:cNvPicPr>
          <p:nvPr/>
        </p:nvPicPr>
        <p:blipFill>
          <a:blip r:embed="rId5"/>
          <a:stretch>
            <a:fillRect/>
          </a:stretch>
        </p:blipFill>
        <p:spPr>
          <a:xfrm>
            <a:off x="6450283" y="479917"/>
            <a:ext cx="5436918" cy="5948165"/>
          </a:xfrm>
          <a:prstGeom prst="rect">
            <a:avLst/>
          </a:prstGeom>
        </p:spPr>
      </p:pic>
    </p:spTree>
    <p:extLst>
      <p:ext uri="{BB962C8B-B14F-4D97-AF65-F5344CB8AC3E}">
        <p14:creationId xmlns:p14="http://schemas.microsoft.com/office/powerpoint/2010/main" val="17724121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692790-21F4-E118-72C2-4429FD6BECBA}"/>
              </a:ext>
            </a:extLst>
          </p:cNvPr>
          <p:cNvSpPr>
            <a:spLocks noGrp="1"/>
          </p:cNvSpPr>
          <p:nvPr>
            <p:ph type="title"/>
          </p:nvPr>
        </p:nvSpPr>
        <p:spPr>
          <a:xfrm>
            <a:off x="687653" y="471948"/>
            <a:ext cx="3210530" cy="970450"/>
          </a:xfrm>
        </p:spPr>
        <p:txBody>
          <a:bodyPr vert="horz" lIns="91440" tIns="45720" rIns="91440" bIns="45720" rtlCol="0" anchor="b">
            <a:normAutofit/>
          </a:bodyPr>
          <a:lstStyle/>
          <a:p>
            <a:r>
              <a:rPr lang="en-US" sz="4000" dirty="0">
                <a:solidFill>
                  <a:schemeClr val="tx1"/>
                </a:solidFill>
                <a:latin typeface="Star Jedi Rounded" panose="040B0000000000000000" pitchFamily="82" charset="0"/>
              </a:rPr>
              <a:t>Set Backs</a:t>
            </a:r>
          </a:p>
        </p:txBody>
      </p:sp>
      <p:sp>
        <p:nvSpPr>
          <p:cNvPr id="6" name="Text Placeholder 5">
            <a:extLst>
              <a:ext uri="{FF2B5EF4-FFF2-40B4-BE49-F238E27FC236}">
                <a16:creationId xmlns:a16="http://schemas.microsoft.com/office/drawing/2014/main" id="{593FFBF1-3899-133C-CB7C-042E35288F75}"/>
              </a:ext>
            </a:extLst>
          </p:cNvPr>
          <p:cNvSpPr>
            <a:spLocks noGrp="1"/>
          </p:cNvSpPr>
          <p:nvPr>
            <p:ph type="body" sz="half" idx="2"/>
          </p:nvPr>
        </p:nvSpPr>
        <p:spPr>
          <a:xfrm>
            <a:off x="412350" y="1506307"/>
            <a:ext cx="3913843" cy="4058751"/>
          </a:xfrm>
        </p:spPr>
        <p:txBody>
          <a:bodyPr vert="horz" lIns="91440" tIns="45720" rIns="91440" bIns="45720" rtlCol="0" anchor="t">
            <a:normAutofit/>
          </a:bodyPr>
          <a:lstStyle/>
          <a:p>
            <a:r>
              <a:rPr lang="en-US" b="0" i="0" dirty="0">
                <a:solidFill>
                  <a:schemeClr val="tx1"/>
                </a:solidFill>
                <a:effectLst/>
                <a:latin typeface="proxima-nova-n4"/>
              </a:rPr>
              <a:t>“</a:t>
            </a:r>
            <a:r>
              <a:rPr lang="en-US" sz="1800" b="0" i="0" dirty="0">
                <a:solidFill>
                  <a:schemeClr val="tx1"/>
                </a:solidFill>
                <a:effectLst/>
              </a:rPr>
              <a:t>You have failed me for the last time.” </a:t>
            </a:r>
            <a:endParaRPr lang="en-US" sz="1800" dirty="0">
              <a:solidFill>
                <a:schemeClr val="tx1"/>
              </a:solidFill>
            </a:endParaRPr>
          </a:p>
        </p:txBody>
      </p:sp>
      <p:pic>
        <p:nvPicPr>
          <p:cNvPr id="17" name="Picture 16">
            <a:extLst>
              <a:ext uri="{FF2B5EF4-FFF2-40B4-BE49-F238E27FC236}">
                <a16:creationId xmlns:a16="http://schemas.microsoft.com/office/drawing/2014/main" id="{B536FA4E-0152-4E27-91DA-0FC22D1846B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964" r="2807" b="1446"/>
          <a:stretch/>
        </p:blipFill>
        <p:spPr>
          <a:xfrm>
            <a:off x="4552950" y="1"/>
            <a:ext cx="7639050" cy="6858000"/>
          </a:xfrm>
          <a:prstGeom prst="rect">
            <a:avLst/>
          </a:prstGeom>
        </p:spPr>
      </p:pic>
      <p:pic>
        <p:nvPicPr>
          <p:cNvPr id="7" name="Picture 6">
            <a:extLst>
              <a:ext uri="{FF2B5EF4-FFF2-40B4-BE49-F238E27FC236}">
                <a16:creationId xmlns:a16="http://schemas.microsoft.com/office/drawing/2014/main" id="{C9D59C96-F2B2-B108-2D53-B8AEF40005A6}"/>
              </a:ext>
            </a:extLst>
          </p:cNvPr>
          <p:cNvPicPr>
            <a:picLocks noChangeAspect="1"/>
          </p:cNvPicPr>
          <p:nvPr/>
        </p:nvPicPr>
        <p:blipFill rotWithShape="1">
          <a:blip r:embed="rId3"/>
          <a:srcRect l="21019" r="24026"/>
          <a:stretch/>
        </p:blipFill>
        <p:spPr>
          <a:xfrm>
            <a:off x="4654295" y="10"/>
            <a:ext cx="7537705" cy="6857990"/>
          </a:xfrm>
          <a:prstGeom prst="rect">
            <a:avLst/>
          </a:prstGeom>
        </p:spPr>
      </p:pic>
    </p:spTree>
    <p:extLst>
      <p:ext uri="{BB962C8B-B14F-4D97-AF65-F5344CB8AC3E}">
        <p14:creationId xmlns:p14="http://schemas.microsoft.com/office/powerpoint/2010/main" val="40630126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372393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pic>
        <p:nvPicPr>
          <p:cNvPr id="3" name="Picture 2" descr="A picture containing phasianid&#10;&#10;Description automatically generated">
            <a:extLst>
              <a:ext uri="{FF2B5EF4-FFF2-40B4-BE49-F238E27FC236}">
                <a16:creationId xmlns:a16="http://schemas.microsoft.com/office/drawing/2014/main" id="{DE5D434E-D7FB-D280-B773-38FA9B0FEE6C}"/>
              </a:ext>
            </a:extLst>
          </p:cNvPr>
          <p:cNvPicPr>
            <a:picLocks noChangeAspect="1"/>
          </p:cNvPicPr>
          <p:nvPr/>
        </p:nvPicPr>
        <p:blipFill rotWithShape="1">
          <a:blip r:embed="rId3"/>
          <a:srcRect/>
          <a:stretch/>
        </p:blipFill>
        <p:spPr>
          <a:xfrm>
            <a:off x="20" y="10"/>
            <a:ext cx="12191980" cy="6857990"/>
          </a:xfrm>
          <a:prstGeom prst="rect">
            <a:avLst/>
          </a:prstGeom>
        </p:spPr>
      </p:pic>
    </p:spTree>
    <p:extLst>
      <p:ext uri="{BB962C8B-B14F-4D97-AF65-F5344CB8AC3E}">
        <p14:creationId xmlns:p14="http://schemas.microsoft.com/office/powerpoint/2010/main" val="1398143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53" presetClass="exit" presetSubtype="32" fill="hold" nodeType="clickEffect">
                                  <p:stCondLst>
                                    <p:cond delay="0"/>
                                  </p:stCondLst>
                                  <p:childTnLst>
                                    <p:anim calcmode="lin" valueType="num">
                                      <p:cBhvr>
                                        <p:cTn id="10" dur="500"/>
                                        <p:tgtEl>
                                          <p:spTgt spid="3"/>
                                        </p:tgtEl>
                                        <p:attrNameLst>
                                          <p:attrName>ppt_w</p:attrName>
                                        </p:attrNameLst>
                                      </p:cBhvr>
                                      <p:tavLst>
                                        <p:tav tm="0">
                                          <p:val>
                                            <p:strVal val="ppt_w"/>
                                          </p:val>
                                        </p:tav>
                                        <p:tav tm="100000">
                                          <p:val>
                                            <p:fltVal val="0"/>
                                          </p:val>
                                        </p:tav>
                                      </p:tavLst>
                                    </p:anim>
                                    <p:anim calcmode="lin" valueType="num">
                                      <p:cBhvr>
                                        <p:cTn id="11" dur="500"/>
                                        <p:tgtEl>
                                          <p:spTgt spid="3"/>
                                        </p:tgtEl>
                                        <p:attrNameLst>
                                          <p:attrName>ppt_h</p:attrName>
                                        </p:attrNameLst>
                                      </p:cBhvr>
                                      <p:tavLst>
                                        <p:tav tm="0">
                                          <p:val>
                                            <p:strVal val="ppt_h"/>
                                          </p:val>
                                        </p:tav>
                                        <p:tav tm="100000">
                                          <p:val>
                                            <p:fltVal val="0"/>
                                          </p:val>
                                        </p:tav>
                                      </p:tavLst>
                                    </p:anim>
                                    <p:animEffect transition="out" filter="fade">
                                      <p:cBhvr>
                                        <p:cTn id="12" dur="500"/>
                                        <p:tgtEl>
                                          <p:spTgt spid="3"/>
                                        </p:tgtEl>
                                      </p:cBhvr>
                                    </p:animEffect>
                                    <p:set>
                                      <p:cBhvr>
                                        <p:cTn id="13"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3000" r="-3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4CB8C1-B8A1-8265-283F-225F83589007}"/>
              </a:ext>
            </a:extLst>
          </p:cNvPr>
          <p:cNvSpPr>
            <a:spLocks noGrp="1"/>
          </p:cNvSpPr>
          <p:nvPr>
            <p:ph type="title"/>
          </p:nvPr>
        </p:nvSpPr>
        <p:spPr>
          <a:xfrm>
            <a:off x="1047515" y="96350"/>
            <a:ext cx="10353762" cy="970450"/>
          </a:xfrm>
        </p:spPr>
        <p:txBody>
          <a:bodyPr/>
          <a:lstStyle/>
          <a:p>
            <a:pPr algn="l"/>
            <a:r>
              <a:rPr lang="en-US" dirty="0">
                <a:solidFill>
                  <a:schemeClr val="tx1"/>
                </a:solidFill>
                <a:latin typeface="Star Jedi Rounded" panose="040B0000000000000000" pitchFamily="82" charset="0"/>
              </a:rPr>
              <a:t>Sources</a:t>
            </a:r>
          </a:p>
        </p:txBody>
      </p:sp>
      <p:sp>
        <p:nvSpPr>
          <p:cNvPr id="3" name="Content Placeholder 2">
            <a:extLst>
              <a:ext uri="{FF2B5EF4-FFF2-40B4-BE49-F238E27FC236}">
                <a16:creationId xmlns:a16="http://schemas.microsoft.com/office/drawing/2014/main" id="{F7E3506B-CF2D-5A1E-D764-94E48DC1FDB6}"/>
              </a:ext>
            </a:extLst>
          </p:cNvPr>
          <p:cNvSpPr>
            <a:spLocks noGrp="1"/>
          </p:cNvSpPr>
          <p:nvPr>
            <p:ph idx="1"/>
          </p:nvPr>
        </p:nvSpPr>
        <p:spPr>
          <a:xfrm>
            <a:off x="-188536" y="821575"/>
            <a:ext cx="4694547" cy="4102359"/>
          </a:xfrm>
        </p:spPr>
        <p:txBody>
          <a:bodyPr/>
          <a:lstStyle/>
          <a:p>
            <a:pPr marL="36900" indent="0" algn="ctr">
              <a:buNone/>
            </a:pPr>
            <a:r>
              <a:rPr lang="en-US" dirty="0">
                <a:solidFill>
                  <a:schemeClr val="tx1"/>
                </a:solidFill>
              </a:rPr>
              <a:t>SWAPI (</a:t>
            </a:r>
            <a:r>
              <a:rPr lang="en-US" dirty="0">
                <a:solidFill>
                  <a:schemeClr val="tx1"/>
                </a:solidFill>
                <a:hlinkClick r:id="rId3">
                  <a:extLst>
                    <a:ext uri="{A12FA001-AC4F-418D-AE19-62706E023703}">
                      <ahyp:hlinkClr xmlns:ahyp="http://schemas.microsoft.com/office/drawing/2018/hyperlinkcolor" val="tx"/>
                    </a:ext>
                  </a:extLst>
                </a:hlinkClick>
              </a:rPr>
              <a:t>https://swapi.dev/</a:t>
            </a:r>
            <a:r>
              <a:rPr lang="en-US" dirty="0">
                <a:solidFill>
                  <a:schemeClr val="tx1"/>
                </a:solidFill>
              </a:rPr>
              <a:t>)</a:t>
            </a:r>
          </a:p>
          <a:p>
            <a:pPr marL="36900" indent="0" algn="ctr">
              <a:buClr>
                <a:schemeClr val="tx1"/>
              </a:buClr>
              <a:buNone/>
            </a:pPr>
            <a:r>
              <a:rPr lang="en-US" dirty="0">
                <a:solidFill>
                  <a:schemeClr val="tx1"/>
                </a:solidFill>
              </a:rPr>
              <a:t> OMBD (</a:t>
            </a:r>
            <a:r>
              <a:rPr lang="en-US" dirty="0">
                <a:solidFill>
                  <a:schemeClr val="tx1"/>
                </a:solidFill>
                <a:hlinkClick r:id="rId4">
                  <a:extLst>
                    <a:ext uri="{A12FA001-AC4F-418D-AE19-62706E023703}">
                      <ahyp:hlinkClr xmlns:ahyp="http://schemas.microsoft.com/office/drawing/2018/hyperlinkcolor" val="tx"/>
                    </a:ext>
                  </a:extLst>
                </a:hlinkClick>
              </a:rPr>
              <a:t>https://www.omdbapi.com/</a:t>
            </a:r>
            <a:r>
              <a:rPr lang="en-US" dirty="0">
                <a:solidFill>
                  <a:schemeClr val="tx1"/>
                </a:solidFill>
              </a:rPr>
              <a:t> )</a:t>
            </a:r>
          </a:p>
          <a:p>
            <a:pPr>
              <a:buClr>
                <a:schemeClr val="tx1"/>
              </a:buClr>
              <a:buFont typeface="Wingdings" panose="05000000000000000000" pitchFamily="2" charset="2"/>
              <a:buChar char="Ø"/>
            </a:pPr>
            <a:endParaRPr lang="en-US" dirty="0"/>
          </a:p>
          <a:p>
            <a:pPr>
              <a:buFont typeface="Wingdings" panose="05000000000000000000" pitchFamily="2" charset="2"/>
              <a:buChar char="Ø"/>
            </a:pPr>
            <a:endParaRPr lang="en-US" dirty="0"/>
          </a:p>
          <a:p>
            <a:pPr>
              <a:buFont typeface="Wingdings" panose="05000000000000000000" pitchFamily="2" charset="2"/>
              <a:buChar char="Ø"/>
            </a:pPr>
            <a:endParaRPr lang="en-US" dirty="0"/>
          </a:p>
          <a:p>
            <a:pPr marL="36900" indent="0">
              <a:buNone/>
            </a:pPr>
            <a:endParaRPr lang="en-US" dirty="0"/>
          </a:p>
          <a:p>
            <a:pPr marL="36900" indent="0">
              <a:buNone/>
            </a:pPr>
            <a:endParaRPr lang="en-US" dirty="0"/>
          </a:p>
        </p:txBody>
      </p:sp>
      <p:sp>
        <p:nvSpPr>
          <p:cNvPr id="6" name="TextBox 5">
            <a:extLst>
              <a:ext uri="{FF2B5EF4-FFF2-40B4-BE49-F238E27FC236}">
                <a16:creationId xmlns:a16="http://schemas.microsoft.com/office/drawing/2014/main" id="{95DCEE42-73FB-C413-80D3-B6E4C48737DE}"/>
              </a:ext>
            </a:extLst>
          </p:cNvPr>
          <p:cNvSpPr txBox="1"/>
          <p:nvPr/>
        </p:nvSpPr>
        <p:spPr>
          <a:xfrm>
            <a:off x="8063093" y="395961"/>
            <a:ext cx="3264309" cy="1015663"/>
          </a:xfrm>
          <a:prstGeom prst="rect">
            <a:avLst/>
          </a:prstGeom>
          <a:noFill/>
        </p:spPr>
        <p:txBody>
          <a:bodyPr wrap="square" rtlCol="0">
            <a:spAutoFit/>
          </a:bodyPr>
          <a:lstStyle/>
          <a:p>
            <a:pPr algn="ctr"/>
            <a:r>
              <a:rPr lang="en-US" sz="2000" b="0" i="0" dirty="0">
                <a:effectLst/>
              </a:rPr>
              <a:t> “If you only knew the power of the dark side.” —</a:t>
            </a:r>
            <a:r>
              <a:rPr lang="en-US" sz="2000" b="1" i="0" dirty="0">
                <a:effectLst/>
              </a:rPr>
              <a:t> </a:t>
            </a:r>
            <a:r>
              <a:rPr lang="en-US" sz="2000" b="0" i="0" dirty="0">
                <a:effectLst/>
              </a:rPr>
              <a:t>(</a:t>
            </a:r>
            <a:r>
              <a:rPr lang="en-US" sz="2000" b="0" i="1" dirty="0">
                <a:effectLst/>
              </a:rPr>
              <a:t>The Empire Strikes Back</a:t>
            </a:r>
            <a:r>
              <a:rPr lang="en-US" sz="2000" b="0" i="0" dirty="0">
                <a:effectLst/>
              </a:rPr>
              <a:t>)</a:t>
            </a:r>
            <a:endParaRPr lang="en-US" sz="2000" dirty="0"/>
          </a:p>
        </p:txBody>
      </p:sp>
    </p:spTree>
    <p:extLst>
      <p:ext uri="{BB962C8B-B14F-4D97-AF65-F5344CB8AC3E}">
        <p14:creationId xmlns:p14="http://schemas.microsoft.com/office/powerpoint/2010/main" val="221688077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B99D88-0C40-C08F-D7B7-CB5E191B65F1}"/>
              </a:ext>
            </a:extLst>
          </p:cNvPr>
          <p:cNvSpPr>
            <a:spLocks noGrp="1"/>
          </p:cNvSpPr>
          <p:nvPr>
            <p:ph type="title"/>
          </p:nvPr>
        </p:nvSpPr>
        <p:spPr>
          <a:xfrm>
            <a:off x="2094895" y="762550"/>
            <a:ext cx="10353762" cy="970450"/>
          </a:xfrm>
        </p:spPr>
        <p:txBody>
          <a:bodyPr/>
          <a:lstStyle/>
          <a:p>
            <a:pPr algn="l"/>
            <a:r>
              <a:rPr lang="en-US" dirty="0">
                <a:solidFill>
                  <a:schemeClr val="tx1"/>
                </a:solidFill>
                <a:latin typeface="Star Jedi Rounded" panose="040B0000000000000000" pitchFamily="82" charset="0"/>
              </a:rPr>
              <a:t>Extract</a:t>
            </a:r>
          </a:p>
        </p:txBody>
      </p:sp>
      <p:sp>
        <p:nvSpPr>
          <p:cNvPr id="3" name="Content Placeholder 2">
            <a:extLst>
              <a:ext uri="{FF2B5EF4-FFF2-40B4-BE49-F238E27FC236}">
                <a16:creationId xmlns:a16="http://schemas.microsoft.com/office/drawing/2014/main" id="{9D269C58-AFF0-977C-1011-56B630819FF0}"/>
              </a:ext>
            </a:extLst>
          </p:cNvPr>
          <p:cNvSpPr>
            <a:spLocks noGrp="1"/>
          </p:cNvSpPr>
          <p:nvPr>
            <p:ph idx="1"/>
          </p:nvPr>
        </p:nvSpPr>
        <p:spPr>
          <a:xfrm>
            <a:off x="1209070" y="1484799"/>
            <a:ext cx="4305905" cy="4058751"/>
          </a:xfrm>
        </p:spPr>
        <p:txBody>
          <a:bodyPr/>
          <a:lstStyle/>
          <a:p>
            <a:pPr marL="36900" indent="0" algn="ctr">
              <a:buNone/>
            </a:pPr>
            <a:r>
              <a:rPr lang="en-US" dirty="0">
                <a:solidFill>
                  <a:schemeClr val="tx1"/>
                </a:solidFill>
              </a:rPr>
              <a:t>Both of our data sources came as APIs in JSON format. We worked in a combination of VS Code and </a:t>
            </a:r>
            <a:r>
              <a:rPr lang="en-US" dirty="0" err="1">
                <a:solidFill>
                  <a:schemeClr val="tx1"/>
                </a:solidFill>
              </a:rPr>
              <a:t>Jupyter</a:t>
            </a:r>
            <a:r>
              <a:rPr lang="en-US" dirty="0">
                <a:solidFill>
                  <a:schemeClr val="tx1"/>
                </a:solidFill>
              </a:rPr>
              <a:t> Notebook. Only OMDB required and </a:t>
            </a:r>
            <a:r>
              <a:rPr lang="en-US" dirty="0" err="1">
                <a:solidFill>
                  <a:schemeClr val="tx1"/>
                </a:solidFill>
              </a:rPr>
              <a:t>api</a:t>
            </a:r>
            <a:r>
              <a:rPr lang="en-US" dirty="0">
                <a:solidFill>
                  <a:schemeClr val="tx1"/>
                </a:solidFill>
              </a:rPr>
              <a:t> key.</a:t>
            </a:r>
          </a:p>
          <a:p>
            <a:endParaRPr lang="en-US" dirty="0"/>
          </a:p>
        </p:txBody>
      </p:sp>
    </p:spTree>
    <p:extLst>
      <p:ext uri="{BB962C8B-B14F-4D97-AF65-F5344CB8AC3E}">
        <p14:creationId xmlns:p14="http://schemas.microsoft.com/office/powerpoint/2010/main" val="2638899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EFFA7D-1229-47EC-FD17-A0DA3BC0642A}"/>
              </a:ext>
            </a:extLst>
          </p:cNvPr>
          <p:cNvSpPr>
            <a:spLocks noGrp="1"/>
          </p:cNvSpPr>
          <p:nvPr>
            <p:ph type="title"/>
          </p:nvPr>
        </p:nvSpPr>
        <p:spPr/>
        <p:txBody>
          <a:bodyPr>
            <a:normAutofit/>
          </a:bodyPr>
          <a:lstStyle/>
          <a:p>
            <a:r>
              <a:rPr lang="en-US" sz="4800" dirty="0">
                <a:solidFill>
                  <a:schemeClr val="tx1"/>
                </a:solidFill>
                <a:latin typeface="Star Jedi Rounded" panose="040B0000000000000000" pitchFamily="82" charset="0"/>
              </a:rPr>
              <a:t>Transform</a:t>
            </a:r>
          </a:p>
        </p:txBody>
      </p:sp>
      <p:sp>
        <p:nvSpPr>
          <p:cNvPr id="3" name="Content Placeholder 2">
            <a:extLst>
              <a:ext uri="{FF2B5EF4-FFF2-40B4-BE49-F238E27FC236}">
                <a16:creationId xmlns:a16="http://schemas.microsoft.com/office/drawing/2014/main" id="{680F5FD1-82A2-C6D6-352D-CD2E96100E47}"/>
              </a:ext>
            </a:extLst>
          </p:cNvPr>
          <p:cNvSpPr>
            <a:spLocks noGrp="1"/>
          </p:cNvSpPr>
          <p:nvPr>
            <p:ph sz="half" idx="1"/>
          </p:nvPr>
        </p:nvSpPr>
        <p:spPr>
          <a:xfrm>
            <a:off x="1577446" y="1751302"/>
            <a:ext cx="5049849" cy="4058750"/>
          </a:xfrm>
        </p:spPr>
        <p:txBody>
          <a:bodyPr/>
          <a:lstStyle/>
          <a:p>
            <a:pPr marL="36900" indent="0">
              <a:buNone/>
            </a:pPr>
            <a:r>
              <a:rPr lang="en-US" dirty="0">
                <a:solidFill>
                  <a:schemeClr val="tx1"/>
                </a:solidFill>
              </a:rPr>
              <a:t>From </a:t>
            </a:r>
            <a:r>
              <a:rPr lang="en-US" u="sng" dirty="0">
                <a:solidFill>
                  <a:schemeClr val="tx1"/>
                </a:solidFill>
              </a:rPr>
              <a:t>SWAPI</a:t>
            </a:r>
            <a:r>
              <a:rPr lang="en-US" dirty="0">
                <a:solidFill>
                  <a:schemeClr val="tx1"/>
                </a:solidFill>
              </a:rPr>
              <a:t> we pulled the following information for the first 6 films</a:t>
            </a:r>
          </a:p>
          <a:p>
            <a:pPr>
              <a:buFont typeface="Wingdings" panose="05000000000000000000" pitchFamily="2" charset="2"/>
              <a:buChar char="Ø"/>
            </a:pPr>
            <a:r>
              <a:rPr lang="en-US" dirty="0">
                <a:solidFill>
                  <a:schemeClr val="tx1"/>
                </a:solidFill>
              </a:rPr>
              <a:t>Title</a:t>
            </a:r>
          </a:p>
          <a:p>
            <a:pPr>
              <a:buFont typeface="Wingdings" panose="05000000000000000000" pitchFamily="2" charset="2"/>
              <a:buChar char="Ø"/>
            </a:pPr>
            <a:r>
              <a:rPr lang="en-US" dirty="0">
                <a:solidFill>
                  <a:schemeClr val="tx1"/>
                </a:solidFill>
              </a:rPr>
              <a:t>Episode ID</a:t>
            </a:r>
          </a:p>
          <a:p>
            <a:pPr>
              <a:buFont typeface="Wingdings" panose="05000000000000000000" pitchFamily="2" charset="2"/>
              <a:buChar char="Ø"/>
            </a:pPr>
            <a:r>
              <a:rPr lang="en-US" dirty="0">
                <a:solidFill>
                  <a:schemeClr val="tx1"/>
                </a:solidFill>
              </a:rPr>
              <a:t>Director</a:t>
            </a:r>
          </a:p>
          <a:p>
            <a:pPr>
              <a:buFont typeface="Wingdings" panose="05000000000000000000" pitchFamily="2" charset="2"/>
              <a:buChar char="Ø"/>
            </a:pPr>
            <a:r>
              <a:rPr lang="en-US" dirty="0">
                <a:solidFill>
                  <a:schemeClr val="tx1"/>
                </a:solidFill>
              </a:rPr>
              <a:t>Release Date</a:t>
            </a:r>
          </a:p>
          <a:p>
            <a:pPr>
              <a:buFont typeface="Wingdings" panose="05000000000000000000" pitchFamily="2" charset="2"/>
              <a:buChar char="Ø"/>
            </a:pPr>
            <a:r>
              <a:rPr lang="en-US" dirty="0">
                <a:solidFill>
                  <a:schemeClr val="tx1"/>
                </a:solidFill>
              </a:rPr>
              <a:t>Opening Crawl </a:t>
            </a:r>
          </a:p>
          <a:p>
            <a:pPr marL="36900" indent="0">
              <a:buNone/>
            </a:pPr>
            <a:endParaRPr lang="en-US" dirty="0"/>
          </a:p>
        </p:txBody>
      </p:sp>
      <p:sp>
        <p:nvSpPr>
          <p:cNvPr id="4" name="Content Placeholder 3">
            <a:extLst>
              <a:ext uri="{FF2B5EF4-FFF2-40B4-BE49-F238E27FC236}">
                <a16:creationId xmlns:a16="http://schemas.microsoft.com/office/drawing/2014/main" id="{892D13B7-3E7A-541C-CD05-CC1F303D0221}"/>
              </a:ext>
            </a:extLst>
          </p:cNvPr>
          <p:cNvSpPr>
            <a:spLocks noGrp="1"/>
          </p:cNvSpPr>
          <p:nvPr>
            <p:ph sz="half" idx="2"/>
          </p:nvPr>
        </p:nvSpPr>
        <p:spPr>
          <a:xfrm>
            <a:off x="6029380" y="1723021"/>
            <a:ext cx="5064665" cy="4058751"/>
          </a:xfrm>
        </p:spPr>
        <p:txBody>
          <a:bodyPr/>
          <a:lstStyle/>
          <a:p>
            <a:pPr marL="36900" indent="0">
              <a:buNone/>
            </a:pPr>
            <a:r>
              <a:rPr lang="en-US" dirty="0">
                <a:solidFill>
                  <a:schemeClr val="tx1"/>
                </a:solidFill>
              </a:rPr>
              <a:t>From </a:t>
            </a:r>
            <a:r>
              <a:rPr lang="en-US" u="sng" dirty="0">
                <a:solidFill>
                  <a:schemeClr val="tx1"/>
                </a:solidFill>
              </a:rPr>
              <a:t>OMDB</a:t>
            </a:r>
            <a:r>
              <a:rPr lang="en-US" dirty="0">
                <a:solidFill>
                  <a:schemeClr val="tx1"/>
                </a:solidFill>
              </a:rPr>
              <a:t> we pulled the following information for the first 6 films</a:t>
            </a:r>
          </a:p>
          <a:p>
            <a:pPr>
              <a:buFont typeface="Wingdings" panose="05000000000000000000" pitchFamily="2" charset="2"/>
              <a:buChar char="Ø"/>
            </a:pPr>
            <a:r>
              <a:rPr lang="en-US" dirty="0">
                <a:solidFill>
                  <a:schemeClr val="tx1"/>
                </a:solidFill>
              </a:rPr>
              <a:t>Name</a:t>
            </a:r>
          </a:p>
          <a:p>
            <a:pPr>
              <a:buFont typeface="Wingdings" panose="05000000000000000000" pitchFamily="2" charset="2"/>
              <a:buChar char="Ø"/>
            </a:pPr>
            <a:r>
              <a:rPr lang="en-US" dirty="0">
                <a:solidFill>
                  <a:schemeClr val="tx1"/>
                </a:solidFill>
              </a:rPr>
              <a:t>Actors</a:t>
            </a:r>
          </a:p>
          <a:p>
            <a:pPr>
              <a:buFont typeface="Wingdings" panose="05000000000000000000" pitchFamily="2" charset="2"/>
              <a:buChar char="Ø"/>
            </a:pPr>
            <a:r>
              <a:rPr lang="en-US" dirty="0" err="1">
                <a:solidFill>
                  <a:schemeClr val="tx1"/>
                </a:solidFill>
              </a:rPr>
              <a:t>Metascore</a:t>
            </a:r>
            <a:endParaRPr lang="en-US" dirty="0">
              <a:solidFill>
                <a:schemeClr val="tx1"/>
              </a:solidFill>
            </a:endParaRPr>
          </a:p>
          <a:p>
            <a:pPr>
              <a:buFont typeface="Wingdings" panose="05000000000000000000" pitchFamily="2" charset="2"/>
              <a:buChar char="Ø"/>
            </a:pPr>
            <a:r>
              <a:rPr lang="en-US" dirty="0">
                <a:solidFill>
                  <a:schemeClr val="tx1"/>
                </a:solidFill>
              </a:rPr>
              <a:t>Awards</a:t>
            </a:r>
          </a:p>
          <a:p>
            <a:pPr>
              <a:buFont typeface="Wingdings" panose="05000000000000000000" pitchFamily="2" charset="2"/>
              <a:buChar char="Ø"/>
            </a:pPr>
            <a:r>
              <a:rPr lang="en-US" dirty="0">
                <a:solidFill>
                  <a:schemeClr val="tx1"/>
                </a:solidFill>
              </a:rPr>
              <a:t>Box Office Revenue</a:t>
            </a:r>
          </a:p>
          <a:p>
            <a:pPr>
              <a:buFont typeface="Wingdings" panose="05000000000000000000" pitchFamily="2" charset="2"/>
              <a:buChar char="Ø"/>
            </a:pPr>
            <a:r>
              <a:rPr lang="en-US" dirty="0">
                <a:solidFill>
                  <a:schemeClr val="tx1"/>
                </a:solidFill>
              </a:rPr>
              <a:t>Runtime</a:t>
            </a:r>
          </a:p>
          <a:p>
            <a:pPr>
              <a:buFont typeface="Wingdings" panose="05000000000000000000" pitchFamily="2" charset="2"/>
              <a:buChar char="Ø"/>
            </a:pPr>
            <a:r>
              <a:rPr lang="en-US" dirty="0">
                <a:solidFill>
                  <a:schemeClr val="tx1"/>
                </a:solidFill>
              </a:rPr>
              <a:t>DVD release date</a:t>
            </a:r>
          </a:p>
          <a:p>
            <a:endParaRPr lang="en-US" dirty="0"/>
          </a:p>
        </p:txBody>
      </p:sp>
      <p:pic>
        <p:nvPicPr>
          <p:cNvPr id="5" name="Picture 4">
            <a:extLst>
              <a:ext uri="{FF2B5EF4-FFF2-40B4-BE49-F238E27FC236}">
                <a16:creationId xmlns:a16="http://schemas.microsoft.com/office/drawing/2014/main" id="{6AA01E91-0EF4-A5AD-399C-10A566F82644}"/>
              </a:ext>
            </a:extLst>
          </p:cNvPr>
          <p:cNvPicPr>
            <a:picLocks noChangeAspect="1"/>
          </p:cNvPicPr>
          <p:nvPr/>
        </p:nvPicPr>
        <p:blipFill>
          <a:blip r:embed="rId2"/>
          <a:stretch>
            <a:fillRect/>
          </a:stretch>
        </p:blipFill>
        <p:spPr>
          <a:xfrm>
            <a:off x="8943974" y="2942791"/>
            <a:ext cx="2779081" cy="3677083"/>
          </a:xfrm>
          <a:prstGeom prst="rect">
            <a:avLst/>
          </a:prstGeom>
        </p:spPr>
      </p:pic>
      <p:pic>
        <p:nvPicPr>
          <p:cNvPr id="7" name="Picture 6" descr="A person in a garment&#10;&#10;Description automatically generated with low confidence">
            <a:extLst>
              <a:ext uri="{FF2B5EF4-FFF2-40B4-BE49-F238E27FC236}">
                <a16:creationId xmlns:a16="http://schemas.microsoft.com/office/drawing/2014/main" id="{AE08A3F3-B488-1487-1082-2AEFEB20B9FA}"/>
              </a:ext>
            </a:extLst>
          </p:cNvPr>
          <p:cNvPicPr>
            <a:picLocks noChangeAspect="1"/>
          </p:cNvPicPr>
          <p:nvPr/>
        </p:nvPicPr>
        <p:blipFill>
          <a:blip r:embed="rId3"/>
          <a:stretch>
            <a:fillRect/>
          </a:stretch>
        </p:blipFill>
        <p:spPr>
          <a:xfrm>
            <a:off x="6800850" y="2600325"/>
            <a:ext cx="5824537" cy="4257675"/>
          </a:xfrm>
          <a:prstGeom prst="rect">
            <a:avLst/>
          </a:prstGeom>
        </p:spPr>
      </p:pic>
      <p:sp>
        <p:nvSpPr>
          <p:cNvPr id="8" name="TextBox 7">
            <a:extLst>
              <a:ext uri="{FF2B5EF4-FFF2-40B4-BE49-F238E27FC236}">
                <a16:creationId xmlns:a16="http://schemas.microsoft.com/office/drawing/2014/main" id="{2AC56334-819C-F627-D276-682AB9F6B127}"/>
              </a:ext>
            </a:extLst>
          </p:cNvPr>
          <p:cNvSpPr txBox="1"/>
          <p:nvPr/>
        </p:nvSpPr>
        <p:spPr>
          <a:xfrm>
            <a:off x="-576469" y="5111138"/>
            <a:ext cx="7841974" cy="707886"/>
          </a:xfrm>
          <a:prstGeom prst="rect">
            <a:avLst/>
          </a:prstGeom>
          <a:noFill/>
        </p:spPr>
        <p:txBody>
          <a:bodyPr wrap="square" rtlCol="0">
            <a:spAutoFit/>
          </a:bodyPr>
          <a:lstStyle/>
          <a:p>
            <a:pPr algn="ctr"/>
            <a:r>
              <a:rPr lang="en-US" sz="2000" b="0" i="0" dirty="0">
                <a:effectLst/>
              </a:rPr>
              <a:t>“You must unlearn what you have learned.” </a:t>
            </a:r>
          </a:p>
          <a:p>
            <a:pPr algn="ctr"/>
            <a:r>
              <a:rPr lang="en-US" sz="2000" b="0" i="0" dirty="0">
                <a:effectLst/>
              </a:rPr>
              <a:t>— (</a:t>
            </a:r>
            <a:r>
              <a:rPr lang="en-US" sz="2000" b="0" i="1" dirty="0">
                <a:effectLst/>
              </a:rPr>
              <a:t>The Empire Strikes Back</a:t>
            </a:r>
            <a:r>
              <a:rPr lang="en-US" sz="2000" b="0" i="0" dirty="0">
                <a:effectLst/>
              </a:rPr>
              <a:t>)</a:t>
            </a:r>
            <a:endParaRPr lang="en-US" sz="2000" dirty="0"/>
          </a:p>
        </p:txBody>
      </p:sp>
    </p:spTree>
    <p:extLst>
      <p:ext uri="{BB962C8B-B14F-4D97-AF65-F5344CB8AC3E}">
        <p14:creationId xmlns:p14="http://schemas.microsoft.com/office/powerpoint/2010/main" val="2982682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10A8A6-C349-1EAE-96F8-1174976053A7}"/>
              </a:ext>
            </a:extLst>
          </p:cNvPr>
          <p:cNvSpPr>
            <a:spLocks noGrp="1"/>
          </p:cNvSpPr>
          <p:nvPr>
            <p:ph type="title"/>
          </p:nvPr>
        </p:nvSpPr>
        <p:spPr>
          <a:xfrm>
            <a:off x="4931674" y="311843"/>
            <a:ext cx="10353762" cy="970450"/>
          </a:xfrm>
        </p:spPr>
        <p:txBody>
          <a:bodyPr>
            <a:normAutofit/>
          </a:bodyPr>
          <a:lstStyle/>
          <a:p>
            <a:pPr algn="l"/>
            <a:r>
              <a:rPr lang="en-US" sz="4800" dirty="0" err="1">
                <a:solidFill>
                  <a:schemeClr val="tx1"/>
                </a:solidFill>
                <a:latin typeface="Star Jedi Rounded" panose="040B0000000000000000" pitchFamily="82" charset="0"/>
              </a:rPr>
              <a:t>Swapi</a:t>
            </a:r>
            <a:r>
              <a:rPr lang="en-US" sz="4800" dirty="0">
                <a:solidFill>
                  <a:schemeClr val="tx1"/>
                </a:solidFill>
                <a:highlight>
                  <a:srgbClr val="000000"/>
                </a:highlight>
                <a:latin typeface="Star Jedi Rounded" panose="040B0000000000000000" pitchFamily="82" charset="0"/>
              </a:rPr>
              <a:t> </a:t>
            </a:r>
          </a:p>
        </p:txBody>
      </p:sp>
      <p:sp>
        <p:nvSpPr>
          <p:cNvPr id="3" name="Content Placeholder 2">
            <a:extLst>
              <a:ext uri="{FF2B5EF4-FFF2-40B4-BE49-F238E27FC236}">
                <a16:creationId xmlns:a16="http://schemas.microsoft.com/office/drawing/2014/main" id="{68495FAE-7CAB-04C6-04D4-A5DB2A9E097F}"/>
              </a:ext>
            </a:extLst>
          </p:cNvPr>
          <p:cNvSpPr>
            <a:spLocks noGrp="1"/>
          </p:cNvSpPr>
          <p:nvPr>
            <p:ph idx="1"/>
          </p:nvPr>
        </p:nvSpPr>
        <p:spPr>
          <a:xfrm>
            <a:off x="3043214" y="1199366"/>
            <a:ext cx="6105572" cy="2105319"/>
          </a:xfrm>
        </p:spPr>
        <p:txBody>
          <a:bodyPr>
            <a:normAutofit/>
          </a:bodyPr>
          <a:lstStyle/>
          <a:p>
            <a:pPr marL="36900" indent="0" algn="ctr">
              <a:buNone/>
            </a:pPr>
            <a:r>
              <a:rPr lang="en-US" dirty="0">
                <a:solidFill>
                  <a:schemeClr val="tx1"/>
                </a:solidFill>
                <a:highlight>
                  <a:srgbClr val="000000"/>
                </a:highlight>
              </a:rPr>
              <a:t> We created a for loop to extract the following lists from SWAPI to create our new </a:t>
            </a:r>
            <a:r>
              <a:rPr lang="en-US" dirty="0" err="1">
                <a:solidFill>
                  <a:schemeClr val="tx1"/>
                </a:solidFill>
                <a:highlight>
                  <a:srgbClr val="000000"/>
                </a:highlight>
              </a:rPr>
              <a:t>Dataframe</a:t>
            </a:r>
            <a:r>
              <a:rPr lang="en-US" dirty="0">
                <a:solidFill>
                  <a:schemeClr val="tx1"/>
                </a:solidFill>
                <a:highlight>
                  <a:srgbClr val="000000"/>
                </a:highlight>
              </a:rPr>
              <a:t> for each movie that was available in our sources. </a:t>
            </a:r>
          </a:p>
          <a:p>
            <a:pPr marL="36900" indent="0">
              <a:buNone/>
            </a:pPr>
            <a:endParaRPr lang="en-US" dirty="0"/>
          </a:p>
          <a:p>
            <a:endParaRPr lang="en-US" dirty="0"/>
          </a:p>
          <a:p>
            <a:pPr marL="36900" indent="0">
              <a:buNone/>
            </a:pPr>
            <a:endParaRPr lang="en-US" dirty="0"/>
          </a:p>
          <a:p>
            <a:endParaRPr lang="en-US" dirty="0"/>
          </a:p>
          <a:p>
            <a:endParaRPr lang="en-US" dirty="0"/>
          </a:p>
          <a:p>
            <a:endParaRPr lang="en-US" dirty="0"/>
          </a:p>
          <a:p>
            <a:pPr algn="just"/>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pic>
        <p:nvPicPr>
          <p:cNvPr id="9" name="Picture 8">
            <a:extLst>
              <a:ext uri="{FF2B5EF4-FFF2-40B4-BE49-F238E27FC236}">
                <a16:creationId xmlns:a16="http://schemas.microsoft.com/office/drawing/2014/main" id="{4361884E-9F48-8FE5-BEDD-B8A73E392DC1}"/>
              </a:ext>
            </a:extLst>
          </p:cNvPr>
          <p:cNvPicPr>
            <a:picLocks noChangeAspect="1"/>
          </p:cNvPicPr>
          <p:nvPr/>
        </p:nvPicPr>
        <p:blipFill>
          <a:blip r:embed="rId3"/>
          <a:stretch>
            <a:fillRect/>
          </a:stretch>
        </p:blipFill>
        <p:spPr>
          <a:xfrm>
            <a:off x="1470730" y="2318012"/>
            <a:ext cx="9424068" cy="2413348"/>
          </a:xfrm>
          <a:prstGeom prst="rect">
            <a:avLst/>
          </a:prstGeom>
        </p:spPr>
      </p:pic>
    </p:spTree>
    <p:extLst>
      <p:ext uri="{BB962C8B-B14F-4D97-AF65-F5344CB8AC3E}">
        <p14:creationId xmlns:p14="http://schemas.microsoft.com/office/powerpoint/2010/main" val="4349195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Picture 2" descr="Text&#10;&#10;Description automatically generated">
            <a:extLst>
              <a:ext uri="{FF2B5EF4-FFF2-40B4-BE49-F238E27FC236}">
                <a16:creationId xmlns:a16="http://schemas.microsoft.com/office/drawing/2014/main" id="{9EFE53B4-0E20-024B-71FA-8B1005EA3B93}"/>
              </a:ext>
            </a:extLst>
          </p:cNvPr>
          <p:cNvPicPr>
            <a:picLocks noChangeAspect="1"/>
          </p:cNvPicPr>
          <p:nvPr/>
        </p:nvPicPr>
        <p:blipFill>
          <a:blip r:embed="rId3"/>
          <a:stretch>
            <a:fillRect/>
          </a:stretch>
        </p:blipFill>
        <p:spPr>
          <a:xfrm>
            <a:off x="366003" y="244544"/>
            <a:ext cx="5010614" cy="6368912"/>
          </a:xfrm>
          <a:prstGeom prst="rect">
            <a:avLst/>
          </a:prstGeom>
        </p:spPr>
      </p:pic>
    </p:spTree>
    <p:extLst>
      <p:ext uri="{BB962C8B-B14F-4D97-AF65-F5344CB8AC3E}">
        <p14:creationId xmlns:p14="http://schemas.microsoft.com/office/powerpoint/2010/main" val="6532004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1453C8-25A4-6E21-160D-BCE11AAF53BC}"/>
              </a:ext>
            </a:extLst>
          </p:cNvPr>
          <p:cNvSpPr>
            <a:spLocks noGrp="1"/>
          </p:cNvSpPr>
          <p:nvPr>
            <p:ph type="title"/>
          </p:nvPr>
        </p:nvSpPr>
        <p:spPr>
          <a:xfrm>
            <a:off x="919119" y="807643"/>
            <a:ext cx="10353762" cy="970450"/>
          </a:xfrm>
        </p:spPr>
        <p:txBody>
          <a:bodyPr>
            <a:normAutofit/>
          </a:bodyPr>
          <a:lstStyle/>
          <a:p>
            <a:r>
              <a:rPr lang="en-US" sz="4400" dirty="0" err="1">
                <a:solidFill>
                  <a:schemeClr val="tx1"/>
                </a:solidFill>
                <a:highlight>
                  <a:srgbClr val="000000"/>
                </a:highlight>
                <a:latin typeface="Star Jedi Rounded" panose="040B0000000000000000" pitchFamily="82" charset="0"/>
              </a:rPr>
              <a:t>oMBD</a:t>
            </a:r>
            <a:endParaRPr lang="en-US" sz="4400" dirty="0">
              <a:solidFill>
                <a:schemeClr val="tx1"/>
              </a:solidFill>
              <a:highlight>
                <a:srgbClr val="000000"/>
              </a:highlight>
              <a:latin typeface="Star Jedi Rounded" panose="040B0000000000000000" pitchFamily="82" charset="0"/>
            </a:endParaRPr>
          </a:p>
        </p:txBody>
      </p:sp>
      <p:pic>
        <p:nvPicPr>
          <p:cNvPr id="5" name="Content Placeholder 4">
            <a:extLst>
              <a:ext uri="{FF2B5EF4-FFF2-40B4-BE49-F238E27FC236}">
                <a16:creationId xmlns:a16="http://schemas.microsoft.com/office/drawing/2014/main" id="{B5C998FF-33F0-CC2D-47A8-67F9CA0C332F}"/>
              </a:ext>
            </a:extLst>
          </p:cNvPr>
          <p:cNvPicPr>
            <a:picLocks noGrp="1" noChangeAspect="1"/>
          </p:cNvPicPr>
          <p:nvPr>
            <p:ph idx="1"/>
          </p:nvPr>
        </p:nvPicPr>
        <p:blipFill>
          <a:blip r:embed="rId2"/>
          <a:stretch>
            <a:fillRect/>
          </a:stretch>
        </p:blipFill>
        <p:spPr>
          <a:xfrm>
            <a:off x="1635600" y="2330765"/>
            <a:ext cx="9261786" cy="1918776"/>
          </a:xfrm>
        </p:spPr>
      </p:pic>
      <p:sp>
        <p:nvSpPr>
          <p:cNvPr id="7" name="TextBox 6">
            <a:extLst>
              <a:ext uri="{FF2B5EF4-FFF2-40B4-BE49-F238E27FC236}">
                <a16:creationId xmlns:a16="http://schemas.microsoft.com/office/drawing/2014/main" id="{1EB3B7EE-4E4C-03D2-B45A-63EC186413C1}"/>
              </a:ext>
            </a:extLst>
          </p:cNvPr>
          <p:cNvSpPr txBox="1"/>
          <p:nvPr/>
        </p:nvSpPr>
        <p:spPr>
          <a:xfrm>
            <a:off x="3048000" y="1549539"/>
            <a:ext cx="6096000" cy="646331"/>
          </a:xfrm>
          <a:prstGeom prst="rect">
            <a:avLst/>
          </a:prstGeom>
          <a:noFill/>
        </p:spPr>
        <p:txBody>
          <a:bodyPr wrap="square">
            <a:spAutoFit/>
          </a:bodyPr>
          <a:lstStyle/>
          <a:p>
            <a:pPr algn="ctr"/>
            <a:r>
              <a:rPr lang="en-US" dirty="0">
                <a:highlight>
                  <a:srgbClr val="000000"/>
                </a:highlight>
              </a:rPr>
              <a:t>We created a for loop to extract the following lists from OMBD to create our new </a:t>
            </a:r>
            <a:r>
              <a:rPr lang="en-US" dirty="0" err="1">
                <a:highlight>
                  <a:srgbClr val="000000"/>
                </a:highlight>
              </a:rPr>
              <a:t>Datframe</a:t>
            </a:r>
            <a:r>
              <a:rPr lang="en-US" dirty="0">
                <a:highlight>
                  <a:srgbClr val="000000"/>
                </a:highlight>
              </a:rPr>
              <a:t> form Episodes I – VI.</a:t>
            </a:r>
          </a:p>
        </p:txBody>
      </p:sp>
      <p:pic>
        <p:nvPicPr>
          <p:cNvPr id="11" name="Picture 10" descr="A picture containing automaton&#10;&#10;Description automatically generated">
            <a:extLst>
              <a:ext uri="{FF2B5EF4-FFF2-40B4-BE49-F238E27FC236}">
                <a16:creationId xmlns:a16="http://schemas.microsoft.com/office/drawing/2014/main" id="{8209FF6E-B904-8634-177C-52A312D687A8}"/>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946" b="98243" l="4258" r="92720">
                        <a14:foregroundMark x1="16758" y1="1351" x2="15659" y2="7568"/>
                        <a14:foregroundMark x1="14423" y1="1216" x2="14634" y2="8784"/>
                        <a14:foregroundMark x1="10877" y1="64865" x2="9066" y2="91757"/>
                        <a14:foregroundMark x1="10895" y1="64595" x2="10877" y2="64865"/>
                        <a14:foregroundMark x1="10913" y1="64324" x2="10895" y2="64595"/>
                        <a14:foregroundMark x1="10941" y1="63919" x2="10913" y2="64324"/>
                        <a14:foregroundMark x1="11951" y1="48919" x2="10941" y2="63919"/>
                        <a14:foregroundMark x1="24588" y1="50811" x2="26099" y2="68243"/>
                        <a14:foregroundMark x1="70742" y1="46892" x2="64698" y2="57297"/>
                        <a14:foregroundMark x1="87363" y1="87432" x2="92720" y2="98378"/>
                        <a14:foregroundMark x1="10886" y1="28394" x2="12500" y2="35000"/>
                        <a14:foregroundMark x1="9628" y1="23243" x2="9836" y2="24096"/>
                        <a14:foregroundMark x1="9463" y1="22568" x2="9628" y2="23243"/>
                        <a14:foregroundMark x1="9397" y1="22297" x2="9463" y2="22568"/>
                        <a14:foregroundMark x1="9066" y1="20946" x2="9397" y2="22297"/>
                        <a14:foregroundMark x1="10728" y1="22297" x2="10577" y2="21216"/>
                        <a14:foregroundMark x1="10766" y1="22568" x2="10728" y2="22297"/>
                        <a14:foregroundMark x1="10860" y1="23243" x2="10766" y2="22568"/>
                        <a14:foregroundMark x1="10954" y1="23919" x2="10860" y2="23243"/>
                        <a14:foregroundMark x1="10992" y1="24189" x2="10954" y2="23919"/>
                        <a14:foregroundMark x1="11063" y1="24698" x2="10992" y2="24189"/>
                        <a14:foregroundMark x1="12500" y1="35000" x2="11473" y2="27639"/>
                        <a14:foregroundMark x1="15853" y1="12027" x2="18407" y2="16757"/>
                        <a14:foregroundMark x1="15707" y1="11757" x2="15853" y2="12027"/>
                        <a14:foregroundMark x1="15561" y1="11486" x2="15707" y2="11757"/>
                        <a14:foregroundMark x1="13736" y1="8108" x2="14101" y2="8784"/>
                        <a14:foregroundMark x1="4258" y1="90811" x2="4258" y2="90811"/>
                        <a14:foregroundMark x1="4258" y1="88514" x2="4258" y2="88514"/>
                        <a14:foregroundMark x1="12912" y1="65270" x2="12912" y2="65270"/>
                        <a14:foregroundMark x1="12637" y1="64595" x2="12637" y2="64595"/>
                        <a14:foregroundMark x1="12637" y1="62568" x2="12637" y2="62568"/>
                        <a14:backgroundMark x1="9066" y1="32027" x2="9066" y2="32027"/>
                        <a14:backgroundMark x1="10714" y1="25270" x2="10714" y2="25270"/>
                        <a14:backgroundMark x1="10577" y1="23243" x2="10577" y2="23243"/>
                        <a14:backgroundMark x1="10577" y1="23243" x2="10577" y2="23243"/>
                        <a14:backgroundMark x1="10577" y1="24459" x2="8929" y2="27432"/>
                        <a14:backgroundMark x1="10302" y1="23919" x2="10302" y2="23919"/>
                        <a14:backgroundMark x1="10302" y1="22568" x2="10302" y2="22568"/>
                        <a14:backgroundMark x1="10714" y1="22297" x2="10714" y2="22297"/>
                        <a14:backgroundMark x1="10714" y1="22162" x2="10714" y2="22162"/>
                        <a14:backgroundMark x1="10989" y1="23243" x2="10989" y2="23243"/>
                        <a14:backgroundMark x1="14286" y1="11757" x2="14286" y2="11757"/>
                        <a14:backgroundMark x1="14973" y1="11486" x2="14973" y2="11486"/>
                        <a14:backgroundMark x1="14973" y1="10811" x2="14973" y2="10811"/>
                        <a14:backgroundMark x1="15247" y1="9865" x2="15247" y2="9865"/>
                        <a14:backgroundMark x1="14423" y1="9730" x2="14423" y2="9730"/>
                        <a14:backgroundMark x1="15247" y1="10405" x2="15247" y2="10405"/>
                        <a14:backgroundMark x1="15385" y1="11757" x2="15385" y2="11757"/>
                        <a14:backgroundMark x1="15934" y1="12027" x2="15934" y2="12027"/>
                        <a14:backgroundMark x1="15385" y1="10541" x2="15385" y2="10541"/>
                        <a14:backgroundMark x1="15659" y1="11351" x2="15659" y2="11351"/>
                        <a14:backgroundMark x1="13736" y1="10405" x2="13736" y2="10405"/>
                        <a14:backgroundMark x1="14973" y1="11351" x2="14973" y2="11351"/>
                        <a14:backgroundMark x1="20055" y1="676" x2="20055" y2="676"/>
                        <a14:backgroundMark x1="14973" y1="10405" x2="14973" y2="10405"/>
                        <a14:backgroundMark x1="14973" y1="10405" x2="14973" y2="10405"/>
                        <a14:backgroundMark x1="14698" y1="8784" x2="14698" y2="8784"/>
                        <a14:backgroundMark x1="14698" y1="8784" x2="14698" y2="8784"/>
                        <a14:backgroundMark x1="14698" y1="8784" x2="14423" y2="11351"/>
                        <a14:backgroundMark x1="14423" y1="37297" x2="14423" y2="37297"/>
                        <a14:backgroundMark x1="11264" y1="24189" x2="11264" y2="24189"/>
                        <a14:backgroundMark x1="29258" y1="31757" x2="29258" y2="31757"/>
                        <a14:backgroundMark x1="26648" y1="29054" x2="26648" y2="29054"/>
                        <a14:backgroundMark x1="10714" y1="64865" x2="10714" y2="64865"/>
                        <a14:backgroundMark x1="10577" y1="64595" x2="10577" y2="64595"/>
                        <a14:backgroundMark x1="10577" y1="63919" x2="10577" y2="63919"/>
                        <a14:backgroundMark x1="10714" y1="64324" x2="10714" y2="64324"/>
                      </a14:backgroundRemoval>
                    </a14:imgEffect>
                  </a14:imgLayer>
                </a14:imgProps>
              </a:ext>
            </a:extLst>
          </a:blip>
          <a:stretch>
            <a:fillRect/>
          </a:stretch>
        </p:blipFill>
        <p:spPr>
          <a:xfrm>
            <a:off x="103694" y="2748542"/>
            <a:ext cx="4035287" cy="4109458"/>
          </a:xfrm>
          <a:prstGeom prst="rect">
            <a:avLst/>
          </a:prstGeom>
        </p:spPr>
      </p:pic>
    </p:spTree>
    <p:extLst>
      <p:ext uri="{BB962C8B-B14F-4D97-AF65-F5344CB8AC3E}">
        <p14:creationId xmlns:p14="http://schemas.microsoft.com/office/powerpoint/2010/main" val="637284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A2E7501-D39A-7ABE-A55D-F63E0D93D1D1}"/>
              </a:ext>
            </a:extLst>
          </p:cNvPr>
          <p:cNvPicPr>
            <a:picLocks noChangeAspect="1"/>
          </p:cNvPicPr>
          <p:nvPr/>
        </p:nvPicPr>
        <p:blipFill rotWithShape="1">
          <a:blip r:embed="rId3"/>
          <a:srcRect t="1117" r="687"/>
          <a:stretch/>
        </p:blipFill>
        <p:spPr>
          <a:xfrm>
            <a:off x="305100" y="75414"/>
            <a:ext cx="4087792" cy="6674568"/>
          </a:xfrm>
          <a:prstGeom prst="rect">
            <a:avLst/>
          </a:prstGeom>
        </p:spPr>
      </p:pic>
    </p:spTree>
    <p:extLst>
      <p:ext uri="{BB962C8B-B14F-4D97-AF65-F5344CB8AC3E}">
        <p14:creationId xmlns:p14="http://schemas.microsoft.com/office/powerpoint/2010/main" val="4743727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91EB6D7D-DF54-0923-C298-F90CE5303B38}"/>
              </a:ext>
            </a:extLst>
          </p:cNvPr>
          <p:cNvSpPr>
            <a:spLocks noGrp="1"/>
          </p:cNvSpPr>
          <p:nvPr>
            <p:ph type="subTitle" idx="1"/>
          </p:nvPr>
        </p:nvSpPr>
        <p:spPr>
          <a:xfrm>
            <a:off x="1375983" y="1556625"/>
            <a:ext cx="9440034" cy="1049867"/>
          </a:xfrm>
        </p:spPr>
        <p:txBody>
          <a:bodyPr>
            <a:normAutofit fontScale="92500" lnSpcReduction="20000"/>
          </a:bodyPr>
          <a:lstStyle/>
          <a:p>
            <a:r>
              <a:rPr lang="en-US" sz="2000" dirty="0"/>
              <a:t>After pulling both data frames, we created a temporary key between the two so that we could merge them together and ensure that the relevant movie information stay in the correct rows. We also cleaned up the layout by re-naming columns and re-arranging the table order. </a:t>
            </a:r>
          </a:p>
        </p:txBody>
      </p:sp>
      <p:pic>
        <p:nvPicPr>
          <p:cNvPr id="6" name="Picture 5">
            <a:extLst>
              <a:ext uri="{FF2B5EF4-FFF2-40B4-BE49-F238E27FC236}">
                <a16:creationId xmlns:a16="http://schemas.microsoft.com/office/drawing/2014/main" id="{72DDCE4A-3B88-E212-71F9-2C2562681047}"/>
              </a:ext>
            </a:extLst>
          </p:cNvPr>
          <p:cNvPicPr>
            <a:picLocks noChangeAspect="1"/>
          </p:cNvPicPr>
          <p:nvPr/>
        </p:nvPicPr>
        <p:blipFill>
          <a:blip r:embed="rId3"/>
          <a:stretch>
            <a:fillRect/>
          </a:stretch>
        </p:blipFill>
        <p:spPr>
          <a:xfrm>
            <a:off x="995532" y="2670571"/>
            <a:ext cx="10200935" cy="3062997"/>
          </a:xfrm>
          <a:prstGeom prst="rect">
            <a:avLst/>
          </a:prstGeom>
        </p:spPr>
      </p:pic>
      <p:sp>
        <p:nvSpPr>
          <p:cNvPr id="10" name="TextBox 9">
            <a:extLst>
              <a:ext uri="{FF2B5EF4-FFF2-40B4-BE49-F238E27FC236}">
                <a16:creationId xmlns:a16="http://schemas.microsoft.com/office/drawing/2014/main" id="{9664A33D-AD56-AFB4-335E-FBCF17DC1F61}"/>
              </a:ext>
            </a:extLst>
          </p:cNvPr>
          <p:cNvSpPr txBox="1"/>
          <p:nvPr/>
        </p:nvSpPr>
        <p:spPr>
          <a:xfrm>
            <a:off x="2775778" y="726216"/>
            <a:ext cx="8344807" cy="769441"/>
          </a:xfrm>
          <a:prstGeom prst="rect">
            <a:avLst/>
          </a:prstGeom>
          <a:noFill/>
        </p:spPr>
        <p:txBody>
          <a:bodyPr wrap="square" rtlCol="0">
            <a:spAutoFit/>
          </a:bodyPr>
          <a:lstStyle/>
          <a:p>
            <a:r>
              <a:rPr lang="en-US" sz="4400" dirty="0">
                <a:latin typeface="Star Jedi Rounded" panose="040B0000000000000000" pitchFamily="82" charset="0"/>
              </a:rPr>
              <a:t>cleaning the code</a:t>
            </a:r>
          </a:p>
        </p:txBody>
      </p:sp>
    </p:spTree>
    <p:extLst>
      <p:ext uri="{BB962C8B-B14F-4D97-AF65-F5344CB8AC3E}">
        <p14:creationId xmlns:p14="http://schemas.microsoft.com/office/powerpoint/2010/main" val="22260634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
  <a:themeElements>
    <a:clrScheme name="Slate">
      <a:dk1>
        <a:sysClr val="windowText" lastClr="000000"/>
      </a:dk1>
      <a:lt1>
        <a:sysClr val="window" lastClr="FFFFFF"/>
      </a:lt1>
      <a:dk2>
        <a:srgbClr val="212123"/>
      </a:dk2>
      <a:lt2>
        <a:srgbClr val="DADADA"/>
      </a:lt2>
      <a:accent1>
        <a:srgbClr val="E8B826"/>
      </a:accent1>
      <a:accent2>
        <a:srgbClr val="E2CA72"/>
      </a:accent2>
      <a:accent3>
        <a:srgbClr val="BD723B"/>
      </a:accent3>
      <a:accent4>
        <a:srgbClr val="AE9376"/>
      </a:accent4>
      <a:accent5>
        <a:srgbClr val="A77F41"/>
      </a:accent5>
      <a:accent6>
        <a:srgbClr val="A1AE79"/>
      </a:accent6>
      <a:hlink>
        <a:srgbClr val="F1D06A"/>
      </a:hlink>
      <a:folHlink>
        <a:srgbClr val="EDDCA8"/>
      </a:folHlink>
    </a:clrScheme>
    <a:fontScheme name="Slate">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D5CBAF11-69B7-47EA-BC01-41F77058C2A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TM04033929[[fn=Slate]]</Template>
  <TotalTime>3354</TotalTime>
  <Words>384</Words>
  <Application>Microsoft Office PowerPoint</Application>
  <PresentationFormat>Widescreen</PresentationFormat>
  <Paragraphs>67</Paragraphs>
  <Slides>17</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17</vt:i4>
      </vt:variant>
    </vt:vector>
  </HeadingPairs>
  <TitlesOfParts>
    <vt:vector size="26" baseType="lpstr">
      <vt:lpstr>Arial</vt:lpstr>
      <vt:lpstr>Calibri</vt:lpstr>
      <vt:lpstr>Calisto MT</vt:lpstr>
      <vt:lpstr>IBM Plex Serif</vt:lpstr>
      <vt:lpstr>proxima-nova-n4</vt:lpstr>
      <vt:lpstr>Star Jedi Rounded</vt:lpstr>
      <vt:lpstr>Wingdings</vt:lpstr>
      <vt:lpstr>Wingdings 2</vt:lpstr>
      <vt:lpstr>Slate</vt:lpstr>
      <vt:lpstr>PowerPoint Presentation</vt:lpstr>
      <vt:lpstr>Sources</vt:lpstr>
      <vt:lpstr>Extract</vt:lpstr>
      <vt:lpstr>Transform</vt:lpstr>
      <vt:lpstr>Swapi </vt:lpstr>
      <vt:lpstr>PowerPoint Presentation</vt:lpstr>
      <vt:lpstr>oMBD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Set Backs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Josh Moya</dc:creator>
  <cp:lastModifiedBy>CHRIS BARRAZA</cp:lastModifiedBy>
  <cp:revision>2</cp:revision>
  <dcterms:created xsi:type="dcterms:W3CDTF">2022-06-22T19:17:26Z</dcterms:created>
  <dcterms:modified xsi:type="dcterms:W3CDTF">2022-06-25T14:53:32Z</dcterms:modified>
</cp:coreProperties>
</file>